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57" r:id="rId3"/>
    <p:sldId id="258" r:id="rId4"/>
    <p:sldId id="313" r:id="rId5"/>
    <p:sldId id="314" r:id="rId6"/>
    <p:sldId id="315" r:id="rId7"/>
    <p:sldId id="339" r:id="rId55"/>
    <p:sldId id="316" r:id="rId8"/>
    <p:sldId id="317" r:id="rId9"/>
    <p:sldId id="318" r:id="rId10"/>
    <p:sldId id="319" r:id="rId11"/>
    <p:sldId id="320" r:id="rId12"/>
    <p:sldId id="321" r:id="rId13"/>
    <p:sldId id="322" r:id="rId14"/>
    <p:sldId id="323" r:id="rId15"/>
    <p:sldId id="324" r:id="rId16"/>
    <p:sldId id="325" r:id="rId17"/>
    <p:sldId id="326" r:id="rId18"/>
    <p:sldId id="327" r:id="rId19"/>
    <p:sldId id="260" r:id="rId20"/>
    <p:sldId id="337" r:id="rId21"/>
    <p:sldId id="338" r:id="rId22"/>
    <p:sldId id="262" r:id="rId23"/>
    <p:sldId id="265" r:id="rId24"/>
    <p:sldId id="266" r:id="rId25"/>
    <p:sldId id="267" r:id="rId26"/>
    <p:sldId id="269" r:id="rId27"/>
    <p:sldId id="270" r:id="rId28"/>
    <p:sldId id="275" r:id="rId29"/>
    <p:sldId id="328" r:id="rId30"/>
    <p:sldId id="329" r:id="rId31"/>
    <p:sldId id="331" r:id="rId32"/>
    <p:sldId id="281" r:id="rId33"/>
    <p:sldId id="285" r:id="rId34"/>
    <p:sldId id="287" r:id="rId35"/>
    <p:sldId id="288" r:id="rId36"/>
    <p:sldId id="332" r:id="rId37"/>
    <p:sldId id="333" r:id="rId38"/>
    <p:sldId id="289" r:id="rId39"/>
    <p:sldId id="290" r:id="rId40"/>
    <p:sldId id="291" r:id="rId41"/>
    <p:sldId id="294" r:id="rId42"/>
    <p:sldId id="295" r:id="rId43"/>
    <p:sldId id="298" r:id="rId44"/>
    <p:sldId id="335" r:id="rId45"/>
    <p:sldId id="336" r:id="rId46"/>
    <p:sldId id="292" r:id="rId47"/>
    <p:sldId id="301" r:id="rId48"/>
    <p:sldId id="312"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4335"/>
  </p:normalViewPr>
  <p:slideViewPr>
    <p:cSldViewPr snapToGrid="0" snapToObjects="1">
      <p:cViewPr varScale="1">
        <p:scale>
          <a:sx n="91" d="100"/>
          <a:sy n="91" d="100"/>
        </p:scale>
        <p:origin x="128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8.xml"/><Relationship Id="rId9" Type="http://schemas.openxmlformats.org/officeDocument/2006/relationships/slide" Target="slides/slide9.xml"/><Relationship Id="rId10" Type="http://schemas.openxmlformats.org/officeDocument/2006/relationships/slide" Target="slides/slide10.xml"/><Relationship Id="rId11" Type="http://schemas.openxmlformats.org/officeDocument/2006/relationships/slide" Target="slides/slide11.xml"/><Relationship Id="rId12" Type="http://schemas.openxmlformats.org/officeDocument/2006/relationships/slide" Target="slides/slide12.xml"/><Relationship Id="rId13" Type="http://schemas.openxmlformats.org/officeDocument/2006/relationships/slide" Target="slides/slide13.xml"/><Relationship Id="rId14" Type="http://schemas.openxmlformats.org/officeDocument/2006/relationships/slide" Target="slides/slide14.xml"/><Relationship Id="rId15" Type="http://schemas.openxmlformats.org/officeDocument/2006/relationships/slide" Target="slides/slide15.xml"/><Relationship Id="rId16" Type="http://schemas.openxmlformats.org/officeDocument/2006/relationships/slide" Target="slides/slide16.xml"/><Relationship Id="rId17" Type="http://schemas.openxmlformats.org/officeDocument/2006/relationships/slide" Target="slides/slide17.xml"/><Relationship Id="rId18" Type="http://schemas.openxmlformats.org/officeDocument/2006/relationships/slide" Target="slides/slide18.xml"/><Relationship Id="rId19" Type="http://schemas.openxmlformats.org/officeDocument/2006/relationships/slide" Target="slides/slide19.xml"/><Relationship Id="rId20" Type="http://schemas.openxmlformats.org/officeDocument/2006/relationships/slide" Target="slides/slide20.xml"/><Relationship Id="rId21" Type="http://schemas.openxmlformats.org/officeDocument/2006/relationships/slide" Target="slides/slide21.xml"/><Relationship Id="rId22" Type="http://schemas.openxmlformats.org/officeDocument/2006/relationships/slide" Target="slides/slide22.xml"/><Relationship Id="rId23" Type="http://schemas.openxmlformats.org/officeDocument/2006/relationships/slide" Target="slides/slide23.xml"/><Relationship Id="rId24" Type="http://schemas.openxmlformats.org/officeDocument/2006/relationships/slide" Target="slides/slide24.xml"/><Relationship Id="rId25" Type="http://schemas.openxmlformats.org/officeDocument/2006/relationships/slide" Target="slides/slide25.xml"/><Relationship Id="rId26" Type="http://schemas.openxmlformats.org/officeDocument/2006/relationships/slide" Target="slides/slide26.xml"/><Relationship Id="rId27" Type="http://schemas.openxmlformats.org/officeDocument/2006/relationships/slide" Target="slides/slide27.xml"/><Relationship Id="rId28" Type="http://schemas.openxmlformats.org/officeDocument/2006/relationships/slide" Target="slides/slide28.xml"/><Relationship Id="rId29" Type="http://schemas.openxmlformats.org/officeDocument/2006/relationships/slide" Target="slides/slide29.xml"/><Relationship Id="rId30" Type="http://schemas.openxmlformats.org/officeDocument/2006/relationships/slide" Target="slides/slide30.xml"/><Relationship Id="rId31" Type="http://schemas.openxmlformats.org/officeDocument/2006/relationships/slide" Target="slides/slide31.xml"/><Relationship Id="rId32" Type="http://schemas.openxmlformats.org/officeDocument/2006/relationships/slide" Target="slides/slide32.xml"/><Relationship Id="rId33" Type="http://schemas.openxmlformats.org/officeDocument/2006/relationships/slide" Target="slides/slide33.xml"/><Relationship Id="rId34" Type="http://schemas.openxmlformats.org/officeDocument/2006/relationships/slide" Target="slides/slide34.xml"/><Relationship Id="rId35" Type="http://schemas.openxmlformats.org/officeDocument/2006/relationships/slide" Target="slides/slide35.xml"/><Relationship Id="rId36" Type="http://schemas.openxmlformats.org/officeDocument/2006/relationships/slide" Target="slides/slide36.xml"/><Relationship Id="rId37" Type="http://schemas.openxmlformats.org/officeDocument/2006/relationships/slide" Target="slides/slide37.xml"/><Relationship Id="rId38" Type="http://schemas.openxmlformats.org/officeDocument/2006/relationships/slide" Target="slides/slide38.xml"/><Relationship Id="rId39" Type="http://schemas.openxmlformats.org/officeDocument/2006/relationships/slide" Target="slides/slide39.xml"/><Relationship Id="rId40" Type="http://schemas.openxmlformats.org/officeDocument/2006/relationships/slide" Target="slides/slide40.xml"/><Relationship Id="rId41" Type="http://schemas.openxmlformats.org/officeDocument/2006/relationships/slide" Target="slides/slide41.xml"/><Relationship Id="rId42" Type="http://schemas.openxmlformats.org/officeDocument/2006/relationships/slide" Target="slides/slide42.xml"/><Relationship Id="rId43" Type="http://schemas.openxmlformats.org/officeDocument/2006/relationships/slide" Target="slides/slide43.xml"/><Relationship Id="rId44" Type="http://schemas.openxmlformats.org/officeDocument/2006/relationships/slide" Target="slides/slide44.xml"/><Relationship Id="rId45" Type="http://schemas.openxmlformats.org/officeDocument/2006/relationships/slide" Target="slides/slide45.xml"/><Relationship Id="rId46" Type="http://schemas.openxmlformats.org/officeDocument/2006/relationships/slide" Target="slides/slide46.xml"/><Relationship Id="rId47" Type="http://schemas.openxmlformats.org/officeDocument/2006/relationships/slide" Target="slides/slide47.xml"/><Relationship Id="rId48" Type="http://schemas.openxmlformats.org/officeDocument/2006/relationships/slide" Target="slides/slide48.xml"/><Relationship Id="rId49" Type="http://schemas.openxmlformats.org/officeDocument/2006/relationships/slide" Target="slides/slide49.xml"/><Relationship Id="rId50" Type="http://schemas.openxmlformats.org/officeDocument/2006/relationships/notesMaster" Target="notesMasters/notes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55"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9EB7D-D27C-5744-A9E1-DA0A9F6D18C2}" type="datetimeFigureOut">
              <a:rPr lang="en-US" smtClean="0"/>
              <a:t>4/28/26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CE402-F1F4-5049-8991-C3213ADFA310}" type="slidenum">
              <a:rPr lang="en-US" smtClean="0"/>
              <a:t>‹#›</a:t>
            </a:fld>
            <a:endParaRPr lang="en-US"/>
          </a:p>
        </p:txBody>
      </p:sp>
    </p:spTree>
    <p:extLst>
      <p:ext uri="{BB962C8B-B14F-4D97-AF65-F5344CB8AC3E}">
        <p14:creationId xmlns:p14="http://schemas.microsoft.com/office/powerpoint/2010/main" val="274150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Importance of age structure for enrollment forecasting.</a:t>
            </a:r>
          </a:p>
          <a:p>
            <a:pPr marL="171450" indent="-171450">
              <a:buFontTx/>
              <a:buChar char="-"/>
            </a:pPr>
            <a:r>
              <a:rPr lang="en-US" dirty="0"/>
              <a:t>This has changed a lot over the last 20 years. </a:t>
            </a:r>
          </a:p>
        </p:txBody>
      </p:sp>
      <p:sp>
        <p:nvSpPr>
          <p:cNvPr id="4" name="Slide Number Placeholder 3"/>
          <p:cNvSpPr>
            <a:spLocks noGrp="1"/>
          </p:cNvSpPr>
          <p:nvPr>
            <p:ph type="sldNum" sz="quarter" idx="5"/>
          </p:nvPr>
        </p:nvSpPr>
        <p:spPr/>
        <p:txBody>
          <a:bodyPr/>
          <a:lstStyle/>
          <a:p>
            <a:fld id="{BA0CE402-F1F4-5049-8991-C3213ADFA310}" type="slidenum">
              <a:rPr lang="en-US" smtClean="0"/>
              <a:t>5</a:t>
            </a:fld>
            <a:endParaRPr lang="en-US"/>
          </a:p>
        </p:txBody>
      </p:sp>
    </p:spTree>
    <p:extLst>
      <p:ext uri="{BB962C8B-B14F-4D97-AF65-F5344CB8AC3E}">
        <p14:creationId xmlns:p14="http://schemas.microsoft.com/office/powerpoint/2010/main" val="178722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Where Olathe sits compared to other school districts</a:t>
            </a:r>
          </a:p>
          <a:p>
            <a:pPr marL="171450" indent="-171450">
              <a:buFontTx/>
              <a:buChar char="-"/>
            </a:pPr>
            <a:r>
              <a:rPr lang="en-US" dirty="0"/>
              <a:t>In the top 25% of children per total population.</a:t>
            </a:r>
          </a:p>
          <a:p>
            <a:pPr marL="171450" indent="-171450">
              <a:buFontTx/>
              <a:buChar char="-"/>
            </a:pPr>
            <a:r>
              <a:rPr lang="en-US" dirty="0"/>
              <a:t>The mean has changed a lot over the last 20 years. </a:t>
            </a:r>
          </a:p>
        </p:txBody>
      </p:sp>
      <p:sp>
        <p:nvSpPr>
          <p:cNvPr id="4" name="Slide Number Placeholder 3"/>
          <p:cNvSpPr>
            <a:spLocks noGrp="1"/>
          </p:cNvSpPr>
          <p:nvPr>
            <p:ph type="sldNum" sz="quarter" idx="5"/>
          </p:nvPr>
        </p:nvSpPr>
        <p:spPr/>
        <p:txBody>
          <a:bodyPr/>
          <a:lstStyle/>
          <a:p>
            <a:fld id="{BA0CE402-F1F4-5049-8991-C3213ADFA310}" type="slidenum">
              <a:rPr lang="en-US" smtClean="0"/>
              <a:t>6</a:t>
            </a:fld>
            <a:endParaRPr lang="en-US"/>
          </a:p>
        </p:txBody>
      </p:sp>
    </p:spTree>
    <p:extLst>
      <p:ext uri="{BB962C8B-B14F-4D97-AF65-F5344CB8AC3E}">
        <p14:creationId xmlns:p14="http://schemas.microsoft.com/office/powerpoint/2010/main" val="4168313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4/28/26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4/28/26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4/28/26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4/28/26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0" y="0"/>
            <a:ext cx="4754880" cy="6858000"/>
          </a:xfrm>
          <a:prstGeom prst="rect">
            <a:avLst/>
          </a:prstGeom>
          <a:solidFill>
            <a:srgbClr val="1657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4754880" y="0"/>
            <a:ext cx="73152" cy="685800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4" name="Picture 3" descr="olathe-logo.png"/>
          <p:cNvPicPr>
            <a:picLocks noChangeAspect="1"/>
          </p:cNvPicPr>
          <p:nvPr/>
        </p:nvPicPr>
        <p:blipFill>
          <a:blip r:embed="rId2"/>
          <a:stretch>
            <a:fillRect/>
          </a:stretch>
        </p:blipFill>
        <p:spPr>
          <a:xfrm>
            <a:off x="7524236" y="1051560"/>
            <a:ext cx="1971253" cy="2194560"/>
          </a:xfrm>
          <a:prstGeom prst="rect">
            <a:avLst/>
          </a:prstGeom>
        </p:spPr>
      </p:pic>
      <p:pic>
        <p:nvPicPr>
          <p:cNvPr id="14" name="Picture 13" descr="daa-logo.png"/>
          <p:cNvPicPr>
            <a:picLocks noChangeAspect="1"/>
          </p:cNvPicPr>
          <p:nvPr/>
        </p:nvPicPr>
        <p:blipFill>
          <a:blip r:embed="rId3"/>
          <a:stretch>
            <a:fillRect/>
          </a:stretch>
        </p:blipFill>
        <p:spPr>
          <a:xfrm>
            <a:off x="7275576" y="5400000"/>
            <a:ext cx="2468880" cy="649800"/>
          </a:xfrm>
          <a:prstGeom prst="rect">
            <a:avLst/>
          </a:prstGeom>
        </p:spPr>
      </p:pic>
      <p:sp>
        <p:nvSpPr>
          <p:cNvPr id="5" name="TextBox 4"/>
          <p:cNvSpPr txBox="1"/>
          <p:nvPr/>
        </p:nvSpPr>
        <p:spPr>
          <a:xfrm>
            <a:off x="5029200" y="3520440"/>
            <a:ext cx="6949440" cy="274320"/>
          </a:xfrm>
          <a:prstGeom prst="rect">
            <a:avLst/>
          </a:prstGeom>
          <a:noFill/>
        </p:spPr>
        <p:txBody>
          <a:bodyPr wrap="square" lIns="45720" tIns="22860" rIns="45720" bIns="22860" anchor="t">
            <a:spAutoFit/>
          </a:bodyPr>
          <a:lstStyle/>
          <a:p>
            <a:pPr algn="ctr"/>
            <a:r>
              <a:rPr sz="1000" b="1" i="0">
                <a:solidFill>
                  <a:srgbClr val="00ADD0"/>
                </a:solidFill>
                <a:latin typeface="Calibri"/>
              </a:rPr>
              <a:t>PREPARED FOR</a:t>
            </a:r>
          </a:p>
        </p:txBody>
      </p:sp>
      <p:sp>
        <p:nvSpPr>
          <p:cNvPr id="6" name="TextBox 5"/>
          <p:cNvSpPr txBox="1"/>
          <p:nvPr/>
        </p:nvSpPr>
        <p:spPr>
          <a:xfrm>
            <a:off x="5029200" y="3794760"/>
            <a:ext cx="6949440" cy="457200"/>
          </a:xfrm>
          <a:prstGeom prst="rect">
            <a:avLst/>
          </a:prstGeom>
          <a:noFill/>
        </p:spPr>
        <p:txBody>
          <a:bodyPr wrap="square" lIns="45720" tIns="22860" rIns="45720" bIns="22860" anchor="t">
            <a:spAutoFit/>
          </a:bodyPr>
          <a:lstStyle/>
          <a:p>
            <a:pPr algn="ctr"/>
            <a:r>
              <a:rPr sz="2200" b="1" i="0">
                <a:solidFill>
                  <a:srgbClr val="165788"/>
                </a:solidFill>
                <a:latin typeface="Georgia"/>
              </a:rPr>
              <a:t>Olathe Public Schools</a:t>
            </a:r>
          </a:p>
        </p:txBody>
      </p:sp>
      <p:sp>
        <p:nvSpPr>
          <p:cNvPr id="7" name="TextBox 6"/>
          <p:cNvSpPr txBox="1"/>
          <p:nvPr/>
        </p:nvSpPr>
        <p:spPr>
          <a:xfrm>
            <a:off x="5029200" y="4251960"/>
            <a:ext cx="6949440" cy="365760"/>
          </a:xfrm>
          <a:prstGeom prst="rect">
            <a:avLst/>
          </a:prstGeom>
          <a:noFill/>
        </p:spPr>
        <p:txBody>
          <a:bodyPr wrap="square" lIns="45720" tIns="22860" rIns="45720" bIns="22860" anchor="t">
            <a:spAutoFit/>
          </a:bodyPr>
          <a:lstStyle/>
          <a:p>
            <a:pPr algn="ctr"/>
            <a:r>
              <a:rPr sz="1300" b="0" i="1">
                <a:solidFill>
                  <a:srgbClr val="4D4D4D"/>
                </a:solidFill>
                <a:latin typeface="Calibri"/>
              </a:rPr>
              <a:t>Student Enrollment &amp; Facility Alignment Task Force</a:t>
            </a:r>
          </a:p>
        </p:txBody>
      </p:sp>
      <p:sp>
        <p:nvSpPr>
          <p:cNvPr id="8" name="TextBox 7"/>
          <p:cNvSpPr txBox="1"/>
          <p:nvPr/>
        </p:nvSpPr>
        <p:spPr>
          <a:xfrm>
            <a:off x="502920" y="1463040"/>
            <a:ext cx="3931920" cy="320040"/>
          </a:xfrm>
          <a:prstGeom prst="rect">
            <a:avLst/>
          </a:prstGeom>
          <a:noFill/>
        </p:spPr>
        <p:txBody>
          <a:bodyPr wrap="square" lIns="45720" tIns="22860" rIns="45720" bIns="22860" anchor="t">
            <a:spAutoFit/>
          </a:bodyPr>
          <a:lstStyle/>
          <a:p>
            <a:pPr algn="l"/>
            <a:r>
              <a:rPr sz="1100" b="1" i="0">
                <a:solidFill>
                  <a:srgbClr val="00ADD0"/>
                </a:solidFill>
                <a:latin typeface="Calibri"/>
              </a:rPr>
              <a:t>BEST PRACTICES BRIEFING</a:t>
            </a:r>
          </a:p>
        </p:txBody>
      </p:sp>
      <p:sp>
        <p:nvSpPr>
          <p:cNvPr id="9" name="TextBox 8"/>
          <p:cNvSpPr txBox="1"/>
          <p:nvPr/>
        </p:nvSpPr>
        <p:spPr>
          <a:xfrm>
            <a:off x="502920" y="1828800"/>
            <a:ext cx="4150000" cy="2194560"/>
          </a:xfrm>
          <a:prstGeom prst="rect">
            <a:avLst/>
          </a:prstGeom>
          <a:noFill/>
        </p:spPr>
        <p:txBody>
          <a:bodyPr wrap="square" lIns="45720" tIns="22860" rIns="45720" bIns="22860" anchor="t">
            <a:spAutoFit/>
          </a:bodyPr>
          <a:lstStyle/>
          <a:p>
            <a:pPr algn="l"/>
            <a:r>
              <a:rPr sz="2800" b="1" i="0">
                <a:solidFill>
                  <a:srgbClr val="FFFFFF"/>
                </a:solidFill>
                <a:latin typeface="Georgia"/>
              </a:rPr>
              <a:t>Enrollment</a:t>
            </a:r>
          </a:p>
          <a:p>
            <a:pPr algn="l"/>
            <a:r>
              <a:rPr sz="2800" b="1" i="0">
                <a:solidFill>
                  <a:srgbClr val="FFFFFF"/>
                </a:solidFill>
                <a:latin typeface="Georgia"/>
              </a:rPr>
              <a:t>Forecasting,</a:t>
            </a:r>
          </a:p>
          <a:p>
            <a:pPr algn="l"/>
            <a:r>
              <a:rPr sz="2800" b="1" i="0">
                <a:solidFill>
                  <a:srgbClr val="FFFFFF"/>
                </a:solidFill>
                <a:latin typeface="Georgia"/>
              </a:rPr>
              <a:t>Capacity, and</a:t>
            </a:r>
          </a:p>
          <a:p>
            <a:pPr algn="l"/>
            <a:r>
              <a:rPr sz="2800" b="1" i="0">
                <a:solidFill>
                  <a:srgbClr val="FFFFFF"/>
                </a:solidFill>
                <a:latin typeface="Georgia"/>
              </a:rPr>
              <a:t>Utilization Analysis</a:t>
            </a:r>
          </a:p>
        </p:txBody>
      </p:sp>
      <p:sp>
        <p:nvSpPr>
          <p:cNvPr id="10" name="Rectangle 9"/>
          <p:cNvSpPr/>
          <p:nvPr/>
        </p:nvSpPr>
        <p:spPr>
          <a:xfrm>
            <a:off x="502920" y="4480560"/>
            <a:ext cx="1097280" cy="18288"/>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502920" y="4617720"/>
            <a:ext cx="3931920" cy="548640"/>
          </a:xfrm>
          <a:prstGeom prst="rect">
            <a:avLst/>
          </a:prstGeom>
          <a:noFill/>
        </p:spPr>
        <p:txBody>
          <a:bodyPr wrap="square" lIns="45720" tIns="22860" rIns="45720" bIns="22860" anchor="t">
            <a:spAutoFit/>
          </a:bodyPr>
          <a:lstStyle/>
          <a:p>
            <a:pPr algn="l"/>
            <a:r>
              <a:rPr sz="1200" b="0" i="1">
                <a:solidFill>
                  <a:srgbClr val="CFE6F0"/>
                </a:solidFill>
                <a:latin typeface="Calibri"/>
              </a:rPr>
              <a:t>Best Practices and an Assessment of Current Models</a:t>
            </a:r>
          </a:p>
        </p:txBody>
      </p:sp>
      <p:sp>
        <p:nvSpPr>
          <p:cNvPr id="12" name="TextBox 11"/>
          <p:cNvSpPr txBox="1"/>
          <p:nvPr/>
        </p:nvSpPr>
        <p:spPr>
          <a:xfrm>
            <a:off x="502920" y="5897880"/>
            <a:ext cx="3931920" cy="274320"/>
          </a:xfrm>
          <a:prstGeom prst="rect">
            <a:avLst/>
          </a:prstGeom>
          <a:noFill/>
        </p:spPr>
        <p:txBody>
          <a:bodyPr wrap="square" lIns="45720" tIns="22860" rIns="45720" bIns="22860" anchor="t">
            <a:spAutoFit/>
          </a:bodyPr>
          <a:lstStyle/>
          <a:p>
            <a:pPr algn="l"/>
            <a:r>
              <a:rPr sz="1100" b="1" i="0">
                <a:solidFill>
                  <a:srgbClr val="FFFFFF"/>
                </a:solidFill>
                <a:latin typeface="Calibri"/>
              </a:rPr>
              <a:t>Demographic Analytics Advisors</a:t>
            </a:r>
          </a:p>
        </p:txBody>
      </p:sp>
      <p:sp>
        <p:nvSpPr>
          <p:cNvPr id="13" name="TextBox 12"/>
          <p:cNvSpPr txBox="1"/>
          <p:nvPr/>
        </p:nvSpPr>
        <p:spPr>
          <a:xfrm>
            <a:off x="502920" y="6144768"/>
            <a:ext cx="3931920" cy="274320"/>
          </a:xfrm>
          <a:prstGeom prst="rect">
            <a:avLst/>
          </a:prstGeom>
          <a:noFill/>
        </p:spPr>
        <p:txBody>
          <a:bodyPr wrap="square" lIns="45720" tIns="22860" rIns="45720" bIns="22860" anchor="t">
            <a:spAutoFit/>
          </a:bodyPr>
          <a:lstStyle/>
          <a:p>
            <a:pPr algn="l"/>
            <a:r>
              <a:rPr sz="1000" b="0" i="1">
                <a:solidFill>
                  <a:srgbClr val="CFE6F0"/>
                </a:solidFill>
                <a:latin typeface="Calibri"/>
              </a:rPr>
              <a:t>April 28,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01 · CONTEXT SETTING</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400" b="1" i="0">
                <a:solidFill>
                  <a:srgbClr val="165788"/>
                </a:solidFill>
                <a:latin typeface="Georgia"/>
              </a:rPr>
              <a:t>Enrollment by grade band, 2000 through 2035</a:t>
            </a:r>
          </a:p>
        </p:txBody>
      </p:sp>
      <p:sp>
        <p:nvSpPr>
          <p:cNvPr id="7" name="TextBox 6"/>
          <p:cNvSpPr txBox="1"/>
          <p:nvPr/>
        </p:nvSpPr>
        <p:spPr>
          <a:xfrm>
            <a:off x="502920" y="1500000"/>
            <a:ext cx="11155680" cy="411480"/>
          </a:xfrm>
          <a:prstGeom prst="rect">
            <a:avLst/>
          </a:prstGeom>
          <a:noFill/>
        </p:spPr>
        <p:txBody>
          <a:bodyPr wrap="square" lIns="45720" tIns="22860" rIns="45720" bIns="22860" anchor="t">
            <a:spAutoFit/>
          </a:bodyPr>
          <a:lstStyle/>
          <a:p>
            <a:pPr algn="l"/>
            <a:r>
              <a:rPr sz="1100" b="0" i="1">
                <a:solidFill>
                  <a:srgbClr val="4D4D4D"/>
                </a:solidFill>
                <a:latin typeface="Calibri"/>
              </a:rPr>
              <a:t>Elementary (K–5), middle (6–8), and high (9–12). Dashed lines show district projections.</a:t>
            </a:r>
          </a:p>
        </p:txBody>
      </p:sp>
      <p:sp>
        <p:nvSpPr>
          <p:cNvPr id="8" name="Rectangle 7"/>
          <p:cNvSpPr/>
          <p:nvPr/>
        </p:nvSpPr>
        <p:spPr>
          <a:xfrm>
            <a:off x="3129871" y="1981200"/>
            <a:ext cx="5901777" cy="3794000"/>
          </a:xfrm>
          <a:prstGeom prst="rect">
            <a:avLst/>
          </a:prstGeom>
          <a:solidFill>
            <a:srgbClr val="F5F7F9"/>
          </a:solidFill>
          <a:ln>
            <a:noFill/>
          </a:ln>
          <a:effectLst/>
        </p:spPr>
        <p:txBody>
          <a:bodyPr rtlCol="0" anchor="ctr"/>
          <a:lstStyle/>
          <a:p>
            <a:pPr algn="ctr"/>
            <a:endParaRPr/>
          </a:p>
        </p:txBody>
      </p:sp>
      <p:pic>
        <p:nvPicPr>
          <p:cNvPr id="9" name="Picture 8"/>
          <p:cNvPicPr>
            <a:picLocks noChangeAspect="1"/>
          </p:cNvPicPr>
          <p:nvPr/>
        </p:nvPicPr>
        <p:blipFill>
          <a:blip r:embed="rId2"/>
          <a:stretch>
            <a:fillRect/>
          </a:stretch>
        </p:blipFill>
        <p:spPr>
          <a:xfrm>
            <a:off x="3129871" y="1981200"/>
            <a:ext cx="5901777" cy="3794000"/>
          </a:xfrm>
          <a:prstGeom prst="rect">
            <a:avLst/>
          </a:prstGeom>
        </p:spPr>
      </p:pic>
      <p:sp>
        <p:nvSpPr>
          <p:cNvPr id="10" name="TextBox 9"/>
          <p:cNvSpPr txBox="1"/>
          <p:nvPr/>
        </p:nvSpPr>
        <p:spPr>
          <a:xfrm>
            <a:off x="502920" y="5870000"/>
            <a:ext cx="11155680" cy="274320"/>
          </a:xfrm>
          <a:prstGeom prst="rect">
            <a:avLst/>
          </a:prstGeom>
          <a:noFill/>
        </p:spPr>
        <p:txBody>
          <a:bodyPr wrap="square" lIns="45720" tIns="22860" rIns="45720" bIns="22860" anchor="t">
            <a:spAutoFit/>
          </a:bodyPr>
          <a:lstStyle/>
          <a:p>
            <a:pPr algn="l"/>
            <a:r>
              <a:rPr sz="900" b="0" i="1">
                <a:solidFill>
                  <a:srgbClr val="4D4D4D"/>
                </a:solidFill>
                <a:latin typeface="Calibri"/>
              </a:rPr>
              <a:t>Source: Olathe Public Schools enrollment records and district enrollment projection model.</a:t>
            </a:r>
          </a:p>
        </p:txBody>
      </p:sp>
      <p:sp>
        <p:nvSpPr>
          <p:cNvPr id="4" name="Rectangle 3"/>
          <p:cNvSpPr/>
          <p:nvPr/>
        </p:nvSpPr>
        <p:spPr>
          <a:xfrm>
            <a:off x="502920" y="6236208"/>
            <a:ext cx="11201400" cy="13716"/>
          </a:xfrm>
          <a:prstGeom prst="rect">
            <a:avLst/>
          </a:prstGeom>
          <a:solidFill>
            <a:srgbClr val="00ADD0"/>
          </a:solidFill>
          <a:ln>
            <a:noFill/>
          </a:ln>
          <a:effectLst/>
        </p:spPr>
        <p:txBody>
          <a:bodyPr rtlCol="0" anchor="ctr"/>
          <a:lstStyle/>
          <a:p>
            <a:pPr algn="ctr"/>
            <a:endParaRPr/>
          </a:p>
        </p:txBody>
      </p:sp>
      <p:pic>
        <p:nvPicPr>
          <p:cNvPr id="5" name="Picture 4" descr="daa-logo.png"/>
          <p:cNvPicPr>
            <a:picLocks noChangeAspect="1"/>
          </p:cNvPicPr>
          <p:nvPr/>
        </p:nvPicPr>
        <p:blipFill>
          <a:blip r:embed="rId3"/>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01 · Context Setting · p.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01 · CONTEXT SETTING</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400" b="1" i="0">
                <a:solidFill>
                  <a:srgbClr val="165788"/>
                </a:solidFill>
                <a:latin typeface="Georgia"/>
              </a:rPr>
              <a:t>Utilization by school level, 2025–26 through 2034–35</a:t>
            </a:r>
          </a:p>
        </p:txBody>
      </p:sp>
      <p:sp>
        <p:nvSpPr>
          <p:cNvPr id="7" name="TextBox 6"/>
          <p:cNvSpPr txBox="1"/>
          <p:nvPr/>
        </p:nvSpPr>
        <p:spPr>
          <a:xfrm>
            <a:off x="502920" y="1500000"/>
            <a:ext cx="11155680" cy="411480"/>
          </a:xfrm>
          <a:prstGeom prst="rect">
            <a:avLst/>
          </a:prstGeom>
          <a:noFill/>
        </p:spPr>
        <p:txBody>
          <a:bodyPr wrap="square" lIns="45720" tIns="22860" rIns="45720" bIns="22860" anchor="t">
            <a:spAutoFit/>
          </a:bodyPr>
          <a:lstStyle/>
          <a:p>
            <a:pPr algn="l"/>
            <a:r>
              <a:rPr sz="1100" b="0" i="1">
                <a:solidFill>
                  <a:srgbClr val="4D4D4D"/>
                </a:solidFill>
                <a:latin typeface="Calibri"/>
              </a:rPr>
              <a:t>Aggregate utilization at each school level. Color bands: green (85–100%), yellow (75–85%), red (&lt;75%), orange (&gt;100%).</a:t>
            </a:r>
          </a:p>
        </p:txBody>
      </p:sp>
      <p:sp>
        <p:nvSpPr>
          <p:cNvPr id="8" name="Rectangle 7"/>
          <p:cNvSpPr/>
          <p:nvPr/>
        </p:nvSpPr>
        <p:spPr>
          <a:xfrm>
            <a:off x="502920" y="2158607"/>
            <a:ext cx="11155680" cy="3439186"/>
          </a:xfrm>
          <a:prstGeom prst="rect">
            <a:avLst/>
          </a:prstGeom>
          <a:solidFill>
            <a:srgbClr val="F5F7F9"/>
          </a:solidFill>
          <a:ln>
            <a:noFill/>
          </a:ln>
          <a:effectLst/>
        </p:spPr>
        <p:txBody>
          <a:bodyPr rtlCol="0" anchor="ctr"/>
          <a:lstStyle/>
          <a:p>
            <a:pPr algn="ctr"/>
            <a:endParaRPr/>
          </a:p>
        </p:txBody>
      </p:sp>
      <p:pic>
        <p:nvPicPr>
          <p:cNvPr id="9" name="Picture 8"/>
          <p:cNvPicPr>
            <a:picLocks noChangeAspect="1"/>
          </p:cNvPicPr>
          <p:nvPr/>
        </p:nvPicPr>
        <p:blipFill>
          <a:blip r:embed="rId2"/>
          <a:stretch>
            <a:fillRect/>
          </a:stretch>
        </p:blipFill>
        <p:spPr>
          <a:xfrm>
            <a:off x="502920" y="2158607"/>
            <a:ext cx="11155680" cy="3439186"/>
          </a:xfrm>
          <a:prstGeom prst="rect">
            <a:avLst/>
          </a:prstGeom>
        </p:spPr>
      </p:pic>
      <p:sp>
        <p:nvSpPr>
          <p:cNvPr id="10" name="TextBox 9"/>
          <p:cNvSpPr txBox="1"/>
          <p:nvPr/>
        </p:nvSpPr>
        <p:spPr>
          <a:xfrm>
            <a:off x="502920" y="5870000"/>
            <a:ext cx="11155680" cy="274320"/>
          </a:xfrm>
          <a:prstGeom prst="rect">
            <a:avLst/>
          </a:prstGeom>
          <a:noFill/>
        </p:spPr>
        <p:txBody>
          <a:bodyPr wrap="square" lIns="45720" tIns="22860" rIns="45720" bIns="22860" anchor="t">
            <a:spAutoFit/>
          </a:bodyPr>
          <a:lstStyle/>
          <a:p>
            <a:pPr algn="l"/>
            <a:r>
              <a:rPr sz="900" b="0" i="1">
                <a:solidFill>
                  <a:srgbClr val="4D4D4D"/>
                </a:solidFill>
                <a:latin typeface="Calibri"/>
              </a:rPr>
              <a:t>Functional capacity basis. Source: DAA analysis of district enrollment model and Alternative Capacity Worksheet.</a:t>
            </a:r>
          </a:p>
        </p:txBody>
      </p:sp>
      <p:sp>
        <p:nvSpPr>
          <p:cNvPr id="4" name="Rectangle 3"/>
          <p:cNvSpPr/>
          <p:nvPr/>
        </p:nvSpPr>
        <p:spPr>
          <a:xfrm>
            <a:off x="502920" y="6236208"/>
            <a:ext cx="11201400" cy="13716"/>
          </a:xfrm>
          <a:prstGeom prst="rect">
            <a:avLst/>
          </a:prstGeom>
          <a:solidFill>
            <a:srgbClr val="00ADD0"/>
          </a:solidFill>
          <a:ln>
            <a:noFill/>
          </a:ln>
          <a:effectLst/>
        </p:spPr>
        <p:txBody>
          <a:bodyPr rtlCol="0" anchor="ctr"/>
          <a:lstStyle/>
          <a:p>
            <a:pPr algn="ctr"/>
            <a:endParaRPr/>
          </a:p>
        </p:txBody>
      </p:sp>
      <p:pic>
        <p:nvPicPr>
          <p:cNvPr id="5" name="Picture 4" descr="daa-logo.png"/>
          <p:cNvPicPr>
            <a:picLocks noChangeAspect="1"/>
          </p:cNvPicPr>
          <p:nvPr/>
        </p:nvPicPr>
        <p:blipFill>
          <a:blip r:embed="rId3"/>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01 · Context Setting · p. 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01 · CONTEXT SETTING</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400" b="1" i="0">
                <a:solidFill>
                  <a:srgbClr val="165788"/>
                </a:solidFill>
                <a:latin typeface="Georgia"/>
              </a:rPr>
              <a:t>Elementary utilization by attendance area, 2025–26</a:t>
            </a:r>
          </a:p>
        </p:txBody>
      </p:sp>
      <p:sp>
        <p:nvSpPr>
          <p:cNvPr id="7" name="TextBox 6"/>
          <p:cNvSpPr txBox="1"/>
          <p:nvPr/>
        </p:nvSpPr>
        <p:spPr>
          <a:xfrm>
            <a:off x="502920" y="1500000"/>
            <a:ext cx="11155680" cy="411480"/>
          </a:xfrm>
          <a:prstGeom prst="rect">
            <a:avLst/>
          </a:prstGeom>
          <a:noFill/>
        </p:spPr>
        <p:txBody>
          <a:bodyPr wrap="square" lIns="45720" tIns="22860" rIns="45720" bIns="22860" anchor="t">
            <a:spAutoFit/>
          </a:bodyPr>
          <a:lstStyle/>
          <a:p>
            <a:pPr algn="l"/>
            <a:r>
              <a:rPr sz="1100" b="0" i="1">
                <a:solidFill>
                  <a:srgbClr val="4D4D4D"/>
                </a:solidFill>
                <a:latin typeface="Calibri"/>
              </a:rPr>
              <a:t>Current-year utilization. Each attendance area is colored by its utilization tier. Codes match the table on the following slides.</a:t>
            </a:r>
          </a:p>
        </p:txBody>
      </p:sp>
      <p:sp>
        <p:nvSpPr>
          <p:cNvPr id="8" name="Rectangle 7"/>
          <p:cNvSpPr/>
          <p:nvPr/>
        </p:nvSpPr>
        <p:spPr>
          <a:xfrm>
            <a:off x="3370760" y="1981200"/>
            <a:ext cx="5420000" cy="3794000"/>
          </a:xfrm>
          <a:prstGeom prst="rect">
            <a:avLst/>
          </a:prstGeom>
          <a:solidFill>
            <a:srgbClr val="F5F7F9"/>
          </a:solidFill>
          <a:ln>
            <a:noFill/>
          </a:ln>
          <a:effectLst/>
        </p:spPr>
        <p:txBody>
          <a:bodyPr rtlCol="0" anchor="ctr"/>
          <a:lstStyle/>
          <a:p>
            <a:pPr algn="ctr"/>
            <a:endParaRPr/>
          </a:p>
        </p:txBody>
      </p:sp>
      <p:pic>
        <p:nvPicPr>
          <p:cNvPr id="9" name="Picture 8"/>
          <p:cNvPicPr>
            <a:picLocks noChangeAspect="1"/>
          </p:cNvPicPr>
          <p:nvPr/>
        </p:nvPicPr>
        <p:blipFill>
          <a:blip r:embed="rId2"/>
          <a:stretch>
            <a:fillRect/>
          </a:stretch>
        </p:blipFill>
        <p:spPr>
          <a:xfrm>
            <a:off x="3370760" y="1981200"/>
            <a:ext cx="5420000" cy="3794000"/>
          </a:xfrm>
          <a:prstGeom prst="rect">
            <a:avLst/>
          </a:prstGeom>
        </p:spPr>
      </p:pic>
      <p:sp>
        <p:nvSpPr>
          <p:cNvPr id="10" name="TextBox 9"/>
          <p:cNvSpPr txBox="1"/>
          <p:nvPr/>
        </p:nvSpPr>
        <p:spPr>
          <a:xfrm>
            <a:off x="502920" y="5870000"/>
            <a:ext cx="11155680" cy="274320"/>
          </a:xfrm>
          <a:prstGeom prst="rect">
            <a:avLst/>
          </a:prstGeom>
          <a:noFill/>
        </p:spPr>
        <p:txBody>
          <a:bodyPr wrap="square" lIns="45720" tIns="22860" rIns="45720" bIns="22860" anchor="t">
            <a:spAutoFit/>
          </a:bodyPr>
          <a:lstStyle/>
          <a:p>
            <a:pPr algn="l"/>
            <a:r>
              <a:rPr sz="900" b="0" i="1">
                <a:solidFill>
                  <a:srgbClr val="4D4D4D"/>
                </a:solidFill>
                <a:latin typeface="Calibri"/>
              </a:rPr>
              <a:t>Functional capacity basis. Source: DAA analysis of district enrollment model and Alternative Capacity Worksheet.</a:t>
            </a:r>
          </a:p>
        </p:txBody>
      </p:sp>
      <p:sp>
        <p:nvSpPr>
          <p:cNvPr id="4" name="Rectangle 3"/>
          <p:cNvSpPr/>
          <p:nvPr/>
        </p:nvSpPr>
        <p:spPr>
          <a:xfrm>
            <a:off x="502920" y="6236208"/>
            <a:ext cx="11201400" cy="13716"/>
          </a:xfrm>
          <a:prstGeom prst="rect">
            <a:avLst/>
          </a:prstGeom>
          <a:solidFill>
            <a:srgbClr val="00ADD0"/>
          </a:solidFill>
          <a:ln>
            <a:noFill/>
          </a:ln>
          <a:effectLst/>
        </p:spPr>
        <p:txBody>
          <a:bodyPr rtlCol="0" anchor="ctr"/>
          <a:lstStyle/>
          <a:p>
            <a:pPr algn="ctr"/>
            <a:endParaRPr/>
          </a:p>
        </p:txBody>
      </p:sp>
      <p:pic>
        <p:nvPicPr>
          <p:cNvPr id="5" name="Picture 4" descr="daa-logo.png"/>
          <p:cNvPicPr>
            <a:picLocks noChangeAspect="1"/>
          </p:cNvPicPr>
          <p:nvPr/>
        </p:nvPicPr>
        <p:blipFill>
          <a:blip r:embed="rId3"/>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01 · Context Setting · p. 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01 · CONTEXT SETTING</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400" b="1" i="0">
                <a:solidFill>
                  <a:srgbClr val="165788"/>
                </a:solidFill>
                <a:latin typeface="Georgia"/>
              </a:rPr>
              <a:t>Elementary utilization by attendance area, 2034–35</a:t>
            </a:r>
          </a:p>
        </p:txBody>
      </p:sp>
      <p:sp>
        <p:nvSpPr>
          <p:cNvPr id="7" name="TextBox 6"/>
          <p:cNvSpPr txBox="1"/>
          <p:nvPr/>
        </p:nvSpPr>
        <p:spPr>
          <a:xfrm>
            <a:off x="502920" y="1500000"/>
            <a:ext cx="11155680" cy="411480"/>
          </a:xfrm>
          <a:prstGeom prst="rect">
            <a:avLst/>
          </a:prstGeom>
          <a:noFill/>
        </p:spPr>
        <p:txBody>
          <a:bodyPr wrap="square" lIns="45720" tIns="22860" rIns="45720" bIns="22860" anchor="t">
            <a:spAutoFit/>
          </a:bodyPr>
          <a:lstStyle/>
          <a:p>
            <a:pPr algn="l"/>
            <a:r>
              <a:rPr sz="1100" b="0" i="1">
                <a:solidFill>
                  <a:srgbClr val="4D4D4D"/>
                </a:solidFill>
                <a:latin typeface="Calibri"/>
              </a:rPr>
              <a:t>Projected utilization nine years out. Compare with the 2025–26 map on the previous slide to see which areas are shifting.</a:t>
            </a:r>
          </a:p>
        </p:txBody>
      </p:sp>
      <p:sp>
        <p:nvSpPr>
          <p:cNvPr id="8" name="Rectangle 7"/>
          <p:cNvSpPr/>
          <p:nvPr/>
        </p:nvSpPr>
        <p:spPr>
          <a:xfrm>
            <a:off x="3370760" y="1981200"/>
            <a:ext cx="5420000" cy="3794000"/>
          </a:xfrm>
          <a:prstGeom prst="rect">
            <a:avLst/>
          </a:prstGeom>
          <a:solidFill>
            <a:srgbClr val="F5F7F9"/>
          </a:solidFill>
          <a:ln>
            <a:noFill/>
          </a:ln>
          <a:effectLst/>
        </p:spPr>
        <p:txBody>
          <a:bodyPr rtlCol="0" anchor="ctr"/>
          <a:lstStyle/>
          <a:p>
            <a:pPr algn="ctr"/>
            <a:endParaRPr/>
          </a:p>
        </p:txBody>
      </p:sp>
      <p:pic>
        <p:nvPicPr>
          <p:cNvPr id="9" name="Picture 8"/>
          <p:cNvPicPr>
            <a:picLocks noChangeAspect="1"/>
          </p:cNvPicPr>
          <p:nvPr/>
        </p:nvPicPr>
        <p:blipFill>
          <a:blip r:embed="rId2"/>
          <a:stretch>
            <a:fillRect/>
          </a:stretch>
        </p:blipFill>
        <p:spPr>
          <a:xfrm>
            <a:off x="3370760" y="1981200"/>
            <a:ext cx="5420000" cy="3794000"/>
          </a:xfrm>
          <a:prstGeom prst="rect">
            <a:avLst/>
          </a:prstGeom>
        </p:spPr>
      </p:pic>
      <p:sp>
        <p:nvSpPr>
          <p:cNvPr id="10" name="TextBox 9"/>
          <p:cNvSpPr txBox="1"/>
          <p:nvPr/>
        </p:nvSpPr>
        <p:spPr>
          <a:xfrm>
            <a:off x="502920" y="5870000"/>
            <a:ext cx="11155680" cy="274320"/>
          </a:xfrm>
          <a:prstGeom prst="rect">
            <a:avLst/>
          </a:prstGeom>
          <a:noFill/>
        </p:spPr>
        <p:txBody>
          <a:bodyPr wrap="square" lIns="45720" tIns="22860" rIns="45720" bIns="22860" anchor="t">
            <a:spAutoFit/>
          </a:bodyPr>
          <a:lstStyle/>
          <a:p>
            <a:pPr algn="l"/>
            <a:r>
              <a:rPr sz="900" b="0" i="1">
                <a:solidFill>
                  <a:srgbClr val="4D4D4D"/>
                </a:solidFill>
                <a:latin typeface="Calibri"/>
              </a:rPr>
              <a:t>Functional capacity basis. Source: DAA analysis of district enrollment model and Alternative Capacity Worksheet.</a:t>
            </a:r>
          </a:p>
        </p:txBody>
      </p:sp>
      <p:sp>
        <p:nvSpPr>
          <p:cNvPr id="4" name="Rectangle 3"/>
          <p:cNvSpPr/>
          <p:nvPr/>
        </p:nvSpPr>
        <p:spPr>
          <a:xfrm>
            <a:off x="502920" y="6236208"/>
            <a:ext cx="11201400" cy="13716"/>
          </a:xfrm>
          <a:prstGeom prst="rect">
            <a:avLst/>
          </a:prstGeom>
          <a:solidFill>
            <a:srgbClr val="00ADD0"/>
          </a:solidFill>
          <a:ln>
            <a:noFill/>
          </a:ln>
          <a:effectLst/>
        </p:spPr>
        <p:txBody>
          <a:bodyPr rtlCol="0" anchor="ctr"/>
          <a:lstStyle/>
          <a:p>
            <a:pPr algn="ctr"/>
            <a:endParaRPr/>
          </a:p>
        </p:txBody>
      </p:sp>
      <p:pic>
        <p:nvPicPr>
          <p:cNvPr id="5" name="Picture 4" descr="daa-logo.png"/>
          <p:cNvPicPr>
            <a:picLocks noChangeAspect="1"/>
          </p:cNvPicPr>
          <p:nvPr/>
        </p:nvPicPr>
        <p:blipFill>
          <a:blip r:embed="rId3"/>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01 · Context Setting · p. 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01 · CONTEXT SETTING</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400" b="1" i="0">
                <a:solidFill>
                  <a:srgbClr val="165788"/>
                </a:solidFill>
                <a:latin typeface="Georgia"/>
              </a:rPr>
              <a:t>Elementary school utilization detail (1 of 2)</a:t>
            </a:r>
          </a:p>
        </p:txBody>
      </p:sp>
      <p:sp>
        <p:nvSpPr>
          <p:cNvPr id="7" name="TextBox 6"/>
          <p:cNvSpPr txBox="1"/>
          <p:nvPr/>
        </p:nvSpPr>
        <p:spPr>
          <a:xfrm>
            <a:off x="502920" y="1500000"/>
            <a:ext cx="11155680" cy="411480"/>
          </a:xfrm>
          <a:prstGeom prst="rect">
            <a:avLst/>
          </a:prstGeom>
          <a:noFill/>
        </p:spPr>
        <p:txBody>
          <a:bodyPr wrap="square" lIns="45720" tIns="22860" rIns="45720" bIns="22860" anchor="t">
            <a:spAutoFit/>
          </a:bodyPr>
          <a:lstStyle/>
          <a:p>
            <a:pPr algn="l"/>
            <a:r>
              <a:rPr sz="1100" b="0" i="1">
                <a:solidFill>
                  <a:srgbClr val="4D4D4D"/>
                </a:solidFill>
                <a:latin typeface="Calibri"/>
              </a:rPr>
              <a:t>Schools A through M. Ten-year utilization trajectory for each elementary school, functional capacity basis.</a:t>
            </a:r>
          </a:p>
        </p:txBody>
      </p:sp>
      <p:sp>
        <p:nvSpPr>
          <p:cNvPr id="8" name="Rectangle 7"/>
          <p:cNvSpPr/>
          <p:nvPr/>
        </p:nvSpPr>
        <p:spPr>
          <a:xfrm>
            <a:off x="2706790" y="1981200"/>
            <a:ext cx="6747939" cy="3794000"/>
          </a:xfrm>
          <a:prstGeom prst="rect">
            <a:avLst/>
          </a:prstGeom>
          <a:solidFill>
            <a:srgbClr val="F5F7F9"/>
          </a:solidFill>
          <a:ln>
            <a:noFill/>
          </a:ln>
          <a:effectLst/>
        </p:spPr>
        <p:txBody>
          <a:bodyPr rtlCol="0" anchor="ctr"/>
          <a:lstStyle/>
          <a:p>
            <a:pPr algn="ctr"/>
            <a:endParaRPr/>
          </a:p>
        </p:txBody>
      </p:sp>
      <p:pic>
        <p:nvPicPr>
          <p:cNvPr id="9" name="Picture 8"/>
          <p:cNvPicPr>
            <a:picLocks noChangeAspect="1"/>
          </p:cNvPicPr>
          <p:nvPr/>
        </p:nvPicPr>
        <p:blipFill>
          <a:blip r:embed="rId2"/>
          <a:srcRect b="50000"/>
          <a:stretch/>
        </p:blipFill>
        <p:spPr>
          <a:xfrm>
            <a:off x="2706790" y="1981200"/>
            <a:ext cx="6747939" cy="3794000"/>
          </a:xfrm>
          <a:prstGeom prst="rect">
            <a:avLst/>
          </a:prstGeom>
        </p:spPr>
      </p:pic>
      <p:sp>
        <p:nvSpPr>
          <p:cNvPr id="10" name="TextBox 9"/>
          <p:cNvSpPr txBox="1"/>
          <p:nvPr/>
        </p:nvSpPr>
        <p:spPr>
          <a:xfrm>
            <a:off x="502920" y="5870000"/>
            <a:ext cx="11155680" cy="274320"/>
          </a:xfrm>
          <a:prstGeom prst="rect">
            <a:avLst/>
          </a:prstGeom>
          <a:noFill/>
        </p:spPr>
        <p:txBody>
          <a:bodyPr wrap="square" lIns="45720" tIns="22860" rIns="45720" bIns="22860" anchor="t">
            <a:spAutoFit/>
          </a:bodyPr>
          <a:lstStyle/>
          <a:p>
            <a:pPr algn="l"/>
            <a:r>
              <a:rPr sz="900" b="0" i="1">
                <a:solidFill>
                  <a:srgbClr val="4D4D4D"/>
                </a:solidFill>
                <a:latin typeface="Calibri"/>
              </a:rPr>
              <a:t>Functional capacity basis. Source: DAA analysis of district enrollment model and Alternative Capacity Worksheet.</a:t>
            </a:r>
          </a:p>
        </p:txBody>
      </p:sp>
      <p:sp>
        <p:nvSpPr>
          <p:cNvPr id="4" name="Rectangle 3"/>
          <p:cNvSpPr/>
          <p:nvPr/>
        </p:nvSpPr>
        <p:spPr>
          <a:xfrm>
            <a:off x="502920" y="6236208"/>
            <a:ext cx="11201400" cy="13716"/>
          </a:xfrm>
          <a:prstGeom prst="rect">
            <a:avLst/>
          </a:prstGeom>
          <a:solidFill>
            <a:srgbClr val="00ADD0"/>
          </a:solidFill>
          <a:ln>
            <a:noFill/>
          </a:ln>
          <a:effectLst/>
        </p:spPr>
        <p:txBody>
          <a:bodyPr rtlCol="0" anchor="ctr"/>
          <a:lstStyle/>
          <a:p>
            <a:pPr algn="ctr"/>
            <a:endParaRPr/>
          </a:p>
        </p:txBody>
      </p:sp>
      <p:pic>
        <p:nvPicPr>
          <p:cNvPr id="5" name="Picture 4" descr="daa-logo.png"/>
          <p:cNvPicPr>
            <a:picLocks noChangeAspect="1"/>
          </p:cNvPicPr>
          <p:nvPr/>
        </p:nvPicPr>
        <p:blipFill>
          <a:blip r:embed="rId3"/>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01 · Context Setting · p. 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01 · CONTEXT SETTING</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400" b="1" i="0">
                <a:solidFill>
                  <a:srgbClr val="165788"/>
                </a:solidFill>
                <a:latin typeface="Georgia"/>
              </a:rPr>
              <a:t>Elementary school utilization detail (2 of 2)</a:t>
            </a:r>
          </a:p>
        </p:txBody>
      </p:sp>
      <p:sp>
        <p:nvSpPr>
          <p:cNvPr id="7" name="TextBox 6"/>
          <p:cNvSpPr txBox="1"/>
          <p:nvPr/>
        </p:nvSpPr>
        <p:spPr>
          <a:xfrm>
            <a:off x="502920" y="1500000"/>
            <a:ext cx="11155680" cy="411480"/>
          </a:xfrm>
          <a:prstGeom prst="rect">
            <a:avLst/>
          </a:prstGeom>
          <a:noFill/>
        </p:spPr>
        <p:txBody>
          <a:bodyPr wrap="square" lIns="45720" tIns="22860" rIns="45720" bIns="22860" anchor="t">
            <a:spAutoFit/>
          </a:bodyPr>
          <a:lstStyle/>
          <a:p>
            <a:pPr algn="l"/>
            <a:r>
              <a:rPr sz="1100" b="0" i="1">
                <a:solidFill>
                  <a:srgbClr val="4D4D4D"/>
                </a:solidFill>
                <a:latin typeface="Calibri"/>
              </a:rPr>
              <a:t>Schools M through W. Continued from previous slide.</a:t>
            </a:r>
          </a:p>
        </p:txBody>
      </p:sp>
      <p:sp>
        <p:nvSpPr>
          <p:cNvPr id="8" name="Rectangle 7"/>
          <p:cNvSpPr/>
          <p:nvPr/>
        </p:nvSpPr>
        <p:spPr>
          <a:xfrm>
            <a:off x="2706790" y="1981200"/>
            <a:ext cx="6747939" cy="3794000"/>
          </a:xfrm>
          <a:prstGeom prst="rect">
            <a:avLst/>
          </a:prstGeom>
          <a:solidFill>
            <a:srgbClr val="F5F7F9"/>
          </a:solidFill>
          <a:ln>
            <a:noFill/>
          </a:ln>
          <a:effectLst/>
        </p:spPr>
        <p:txBody>
          <a:bodyPr rtlCol="0" anchor="ctr"/>
          <a:lstStyle/>
          <a:p>
            <a:pPr algn="ctr"/>
            <a:endParaRPr/>
          </a:p>
        </p:txBody>
      </p:sp>
      <p:pic>
        <p:nvPicPr>
          <p:cNvPr id="9" name="Picture 8"/>
          <p:cNvPicPr>
            <a:picLocks noChangeAspect="1"/>
          </p:cNvPicPr>
          <p:nvPr/>
        </p:nvPicPr>
        <p:blipFill>
          <a:blip r:embed="rId2"/>
          <a:srcRect t="50000"/>
          <a:stretch/>
        </p:blipFill>
        <p:spPr>
          <a:xfrm>
            <a:off x="2706790" y="1981200"/>
            <a:ext cx="6747939" cy="3794000"/>
          </a:xfrm>
          <a:prstGeom prst="rect">
            <a:avLst/>
          </a:prstGeom>
        </p:spPr>
      </p:pic>
      <p:sp>
        <p:nvSpPr>
          <p:cNvPr id="10" name="TextBox 9"/>
          <p:cNvSpPr txBox="1"/>
          <p:nvPr/>
        </p:nvSpPr>
        <p:spPr>
          <a:xfrm>
            <a:off x="502920" y="5870000"/>
            <a:ext cx="11155680" cy="274320"/>
          </a:xfrm>
          <a:prstGeom prst="rect">
            <a:avLst/>
          </a:prstGeom>
          <a:noFill/>
        </p:spPr>
        <p:txBody>
          <a:bodyPr wrap="square" lIns="45720" tIns="22860" rIns="45720" bIns="22860" anchor="t">
            <a:spAutoFit/>
          </a:bodyPr>
          <a:lstStyle/>
          <a:p>
            <a:pPr algn="l"/>
            <a:r>
              <a:rPr sz="900" b="0" i="1">
                <a:solidFill>
                  <a:srgbClr val="4D4D4D"/>
                </a:solidFill>
                <a:latin typeface="Calibri"/>
              </a:rPr>
              <a:t>Functional capacity basis. Source: DAA analysis of district enrollment model and Alternative Capacity Worksheet.</a:t>
            </a:r>
          </a:p>
        </p:txBody>
      </p:sp>
      <p:sp>
        <p:nvSpPr>
          <p:cNvPr id="4" name="Rectangle 3"/>
          <p:cNvSpPr/>
          <p:nvPr/>
        </p:nvSpPr>
        <p:spPr>
          <a:xfrm>
            <a:off x="502920" y="6236208"/>
            <a:ext cx="11201400" cy="13716"/>
          </a:xfrm>
          <a:prstGeom prst="rect">
            <a:avLst/>
          </a:prstGeom>
          <a:solidFill>
            <a:srgbClr val="00ADD0"/>
          </a:solidFill>
          <a:ln>
            <a:noFill/>
          </a:ln>
          <a:effectLst/>
        </p:spPr>
        <p:txBody>
          <a:bodyPr rtlCol="0" anchor="ctr"/>
          <a:lstStyle/>
          <a:p>
            <a:pPr algn="ctr"/>
            <a:endParaRPr/>
          </a:p>
        </p:txBody>
      </p:sp>
      <p:pic>
        <p:nvPicPr>
          <p:cNvPr id="5" name="Picture 4" descr="daa-logo.png"/>
          <p:cNvPicPr>
            <a:picLocks noChangeAspect="1"/>
          </p:cNvPicPr>
          <p:nvPr/>
        </p:nvPicPr>
        <p:blipFill>
          <a:blip r:embed="rId3"/>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01 · Context Setting · p. 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01 · CONTEXT SETTING</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400" b="1" i="0">
                <a:solidFill>
                  <a:srgbClr val="165788"/>
                </a:solidFill>
                <a:latin typeface="Georgia"/>
              </a:rPr>
              <a:t>Middle school utilization by attendance area, 2025–26</a:t>
            </a:r>
          </a:p>
        </p:txBody>
      </p:sp>
      <p:sp>
        <p:nvSpPr>
          <p:cNvPr id="7" name="TextBox 6"/>
          <p:cNvSpPr txBox="1"/>
          <p:nvPr/>
        </p:nvSpPr>
        <p:spPr>
          <a:xfrm>
            <a:off x="502920" y="1500000"/>
            <a:ext cx="11155680" cy="411480"/>
          </a:xfrm>
          <a:prstGeom prst="rect">
            <a:avLst/>
          </a:prstGeom>
          <a:noFill/>
        </p:spPr>
        <p:txBody>
          <a:bodyPr wrap="square" lIns="45720" tIns="22860" rIns="45720" bIns="22860" anchor="t">
            <a:spAutoFit/>
          </a:bodyPr>
          <a:lstStyle/>
          <a:p>
            <a:pPr algn="l"/>
            <a:r>
              <a:rPr sz="1100" b="0" i="1">
                <a:solidFill>
                  <a:srgbClr val="4D4D4D"/>
                </a:solidFill>
                <a:latin typeface="Calibri"/>
              </a:rPr>
              <a:t>Ten middle schools. Current-year utilization by attendance area.</a:t>
            </a:r>
          </a:p>
        </p:txBody>
      </p:sp>
      <p:sp>
        <p:nvSpPr>
          <p:cNvPr id="8" name="Rectangle 7"/>
          <p:cNvSpPr/>
          <p:nvPr/>
        </p:nvSpPr>
        <p:spPr>
          <a:xfrm>
            <a:off x="3370760" y="1981200"/>
            <a:ext cx="5420000" cy="3794000"/>
          </a:xfrm>
          <a:prstGeom prst="rect">
            <a:avLst/>
          </a:prstGeom>
          <a:solidFill>
            <a:srgbClr val="F5F7F9"/>
          </a:solidFill>
          <a:ln>
            <a:noFill/>
          </a:ln>
          <a:effectLst/>
        </p:spPr>
        <p:txBody>
          <a:bodyPr rtlCol="0" anchor="ctr"/>
          <a:lstStyle/>
          <a:p>
            <a:pPr algn="ctr"/>
            <a:endParaRPr/>
          </a:p>
        </p:txBody>
      </p:sp>
      <p:pic>
        <p:nvPicPr>
          <p:cNvPr id="9" name="Picture 8"/>
          <p:cNvPicPr>
            <a:picLocks noChangeAspect="1"/>
          </p:cNvPicPr>
          <p:nvPr/>
        </p:nvPicPr>
        <p:blipFill>
          <a:blip r:embed="rId2"/>
          <a:stretch>
            <a:fillRect/>
          </a:stretch>
        </p:blipFill>
        <p:spPr>
          <a:xfrm>
            <a:off x="3370760" y="1981200"/>
            <a:ext cx="5420000" cy="3794000"/>
          </a:xfrm>
          <a:prstGeom prst="rect">
            <a:avLst/>
          </a:prstGeom>
        </p:spPr>
      </p:pic>
      <p:sp>
        <p:nvSpPr>
          <p:cNvPr id="10" name="TextBox 9"/>
          <p:cNvSpPr txBox="1"/>
          <p:nvPr/>
        </p:nvSpPr>
        <p:spPr>
          <a:xfrm>
            <a:off x="502920" y="5870000"/>
            <a:ext cx="11155680" cy="274320"/>
          </a:xfrm>
          <a:prstGeom prst="rect">
            <a:avLst/>
          </a:prstGeom>
          <a:noFill/>
        </p:spPr>
        <p:txBody>
          <a:bodyPr wrap="square" lIns="45720" tIns="22860" rIns="45720" bIns="22860" anchor="t">
            <a:spAutoFit/>
          </a:bodyPr>
          <a:lstStyle/>
          <a:p>
            <a:pPr algn="l"/>
            <a:r>
              <a:rPr sz="900" b="0" i="1">
                <a:solidFill>
                  <a:srgbClr val="4D4D4D"/>
                </a:solidFill>
                <a:latin typeface="Calibri"/>
              </a:rPr>
              <a:t>Functional capacity basis. Source: DAA analysis of district enrollment model and Alternative Capacity Worksheet.</a:t>
            </a:r>
          </a:p>
        </p:txBody>
      </p:sp>
      <p:sp>
        <p:nvSpPr>
          <p:cNvPr id="4" name="Rectangle 3"/>
          <p:cNvSpPr/>
          <p:nvPr/>
        </p:nvSpPr>
        <p:spPr>
          <a:xfrm>
            <a:off x="502920" y="6236208"/>
            <a:ext cx="11201400" cy="13716"/>
          </a:xfrm>
          <a:prstGeom prst="rect">
            <a:avLst/>
          </a:prstGeom>
          <a:solidFill>
            <a:srgbClr val="00ADD0"/>
          </a:solidFill>
          <a:ln>
            <a:noFill/>
          </a:ln>
          <a:effectLst/>
        </p:spPr>
        <p:txBody>
          <a:bodyPr rtlCol="0" anchor="ctr"/>
          <a:lstStyle/>
          <a:p>
            <a:pPr algn="ctr"/>
            <a:endParaRPr/>
          </a:p>
        </p:txBody>
      </p:sp>
      <p:pic>
        <p:nvPicPr>
          <p:cNvPr id="5" name="Picture 4" descr="daa-logo.png"/>
          <p:cNvPicPr>
            <a:picLocks noChangeAspect="1"/>
          </p:cNvPicPr>
          <p:nvPr/>
        </p:nvPicPr>
        <p:blipFill>
          <a:blip r:embed="rId3"/>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01 · Context Setting · p. 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01 · CONTEXT SETTING</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400" b="1" i="0">
                <a:solidFill>
                  <a:srgbClr val="165788"/>
                </a:solidFill>
                <a:latin typeface="Georgia"/>
              </a:rPr>
              <a:t>Middle school utilization detail, 2025–26 through 2034–35</a:t>
            </a:r>
          </a:p>
        </p:txBody>
      </p:sp>
      <p:sp>
        <p:nvSpPr>
          <p:cNvPr id="7" name="TextBox 6"/>
          <p:cNvSpPr txBox="1"/>
          <p:nvPr/>
        </p:nvSpPr>
        <p:spPr>
          <a:xfrm>
            <a:off x="502920" y="1500000"/>
            <a:ext cx="11155680" cy="411480"/>
          </a:xfrm>
          <a:prstGeom prst="rect">
            <a:avLst/>
          </a:prstGeom>
          <a:noFill/>
        </p:spPr>
        <p:txBody>
          <a:bodyPr wrap="square" lIns="45720" tIns="22860" rIns="45720" bIns="22860" anchor="t">
            <a:spAutoFit/>
          </a:bodyPr>
          <a:lstStyle/>
          <a:p>
            <a:pPr algn="l"/>
            <a:r>
              <a:rPr sz="1100" b="0" i="1">
                <a:solidFill>
                  <a:srgbClr val="4D4D4D"/>
                </a:solidFill>
                <a:latin typeface="Calibri"/>
              </a:rPr>
              <a:t>Ten-year utilization trajectory for each middle school. Color bands match the map on the previous slide.</a:t>
            </a:r>
          </a:p>
        </p:txBody>
      </p:sp>
      <p:sp>
        <p:nvSpPr>
          <p:cNvPr id="8" name="Rectangle 7"/>
          <p:cNvSpPr/>
          <p:nvPr/>
        </p:nvSpPr>
        <p:spPr>
          <a:xfrm>
            <a:off x="2703372" y="1981200"/>
            <a:ext cx="6754776" cy="3794000"/>
          </a:xfrm>
          <a:prstGeom prst="rect">
            <a:avLst/>
          </a:prstGeom>
          <a:solidFill>
            <a:srgbClr val="F5F7F9"/>
          </a:solidFill>
          <a:ln>
            <a:noFill/>
          </a:ln>
          <a:effectLst/>
        </p:spPr>
        <p:txBody>
          <a:bodyPr rtlCol="0" anchor="ctr"/>
          <a:lstStyle/>
          <a:p>
            <a:pPr algn="ctr"/>
            <a:endParaRPr/>
          </a:p>
        </p:txBody>
      </p:sp>
      <p:pic>
        <p:nvPicPr>
          <p:cNvPr id="9" name="Picture 8"/>
          <p:cNvPicPr>
            <a:picLocks noChangeAspect="1"/>
          </p:cNvPicPr>
          <p:nvPr/>
        </p:nvPicPr>
        <p:blipFill>
          <a:blip r:embed="rId2"/>
          <a:stretch>
            <a:fillRect/>
          </a:stretch>
        </p:blipFill>
        <p:spPr>
          <a:xfrm>
            <a:off x="2703372" y="1981200"/>
            <a:ext cx="6754776" cy="3794000"/>
          </a:xfrm>
          <a:prstGeom prst="rect">
            <a:avLst/>
          </a:prstGeom>
        </p:spPr>
      </p:pic>
      <p:sp>
        <p:nvSpPr>
          <p:cNvPr id="10" name="TextBox 9"/>
          <p:cNvSpPr txBox="1"/>
          <p:nvPr/>
        </p:nvSpPr>
        <p:spPr>
          <a:xfrm>
            <a:off x="502920" y="5870000"/>
            <a:ext cx="11155680" cy="274320"/>
          </a:xfrm>
          <a:prstGeom prst="rect">
            <a:avLst/>
          </a:prstGeom>
          <a:noFill/>
        </p:spPr>
        <p:txBody>
          <a:bodyPr wrap="square" lIns="45720" tIns="22860" rIns="45720" bIns="22860" anchor="t">
            <a:spAutoFit/>
          </a:bodyPr>
          <a:lstStyle/>
          <a:p>
            <a:pPr algn="l"/>
            <a:r>
              <a:rPr sz="900" b="0" i="1">
                <a:solidFill>
                  <a:srgbClr val="4D4D4D"/>
                </a:solidFill>
                <a:latin typeface="Calibri"/>
              </a:rPr>
              <a:t>Functional capacity basis. Source: DAA analysis of district enrollment model and Alternative Capacity Worksheet.</a:t>
            </a:r>
          </a:p>
        </p:txBody>
      </p:sp>
      <p:sp>
        <p:nvSpPr>
          <p:cNvPr id="4" name="Rectangle 3"/>
          <p:cNvSpPr/>
          <p:nvPr/>
        </p:nvSpPr>
        <p:spPr>
          <a:xfrm>
            <a:off x="502920" y="6236208"/>
            <a:ext cx="11201400" cy="13716"/>
          </a:xfrm>
          <a:prstGeom prst="rect">
            <a:avLst/>
          </a:prstGeom>
          <a:solidFill>
            <a:srgbClr val="00ADD0"/>
          </a:solidFill>
          <a:ln>
            <a:noFill/>
          </a:ln>
          <a:effectLst/>
        </p:spPr>
        <p:txBody>
          <a:bodyPr rtlCol="0" anchor="ctr"/>
          <a:lstStyle/>
          <a:p>
            <a:pPr algn="ctr"/>
            <a:endParaRPr/>
          </a:p>
        </p:txBody>
      </p:sp>
      <p:pic>
        <p:nvPicPr>
          <p:cNvPr id="5" name="Picture 4" descr="daa-logo.png"/>
          <p:cNvPicPr>
            <a:picLocks noChangeAspect="1"/>
          </p:cNvPicPr>
          <p:nvPr/>
        </p:nvPicPr>
        <p:blipFill>
          <a:blip r:embed="rId3"/>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01 · Context Setting · p. 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01 · CONTEXT SETTING</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400" b="1" i="0">
                <a:solidFill>
                  <a:srgbClr val="165788"/>
                </a:solidFill>
                <a:latin typeface="Georgia"/>
              </a:rPr>
              <a:t>High school utilization, 2025–26</a:t>
            </a:r>
          </a:p>
        </p:txBody>
      </p:sp>
      <p:sp>
        <p:nvSpPr>
          <p:cNvPr id="7" name="TextBox 6"/>
          <p:cNvSpPr txBox="1"/>
          <p:nvPr/>
        </p:nvSpPr>
        <p:spPr>
          <a:xfrm>
            <a:off x="502920" y="1500000"/>
            <a:ext cx="11155680" cy="411480"/>
          </a:xfrm>
          <a:prstGeom prst="rect">
            <a:avLst/>
          </a:prstGeom>
          <a:noFill/>
        </p:spPr>
        <p:txBody>
          <a:bodyPr wrap="square" lIns="45720" tIns="22860" rIns="45720" bIns="22860" anchor="t">
            <a:spAutoFit/>
          </a:bodyPr>
          <a:lstStyle/>
          <a:p>
            <a:pPr algn="l"/>
            <a:r>
              <a:rPr sz="1100" b="0" i="1">
                <a:solidFill>
                  <a:srgbClr val="4D4D4D"/>
                </a:solidFill>
                <a:latin typeface="Calibri"/>
              </a:rPr>
              <a:t>Five high schools. Current utilization map (top) and ten-year projection table (bottom).</a:t>
            </a:r>
          </a:p>
        </p:txBody>
      </p:sp>
      <p:pic>
        <p:nvPicPr>
          <p:cNvPr id="9" name="Picture 8"/>
          <p:cNvPicPr>
            <a:picLocks noChangeAspect="1"/>
          </p:cNvPicPr>
          <p:nvPr/>
        </p:nvPicPr>
        <p:blipFill>
          <a:blip r:embed="rId2"/>
          <a:stretch>
            <a:fillRect/>
          </a:stretch>
        </p:blipFill>
        <p:spPr>
          <a:xfrm>
            <a:off x="857372" y="2044068"/>
            <a:ext cx="4255869" cy="2979109"/>
          </a:xfrm>
          <a:prstGeom prst="rect">
            <a:avLst/>
          </a:prstGeom>
        </p:spPr>
      </p:pic>
      <p:pic>
        <p:nvPicPr>
          <p:cNvPr id="11" name="Picture 10"/>
          <p:cNvPicPr>
            <a:picLocks noChangeAspect="1"/>
          </p:cNvPicPr>
          <p:nvPr/>
        </p:nvPicPr>
        <p:blipFill>
          <a:blip r:embed="rId3"/>
          <a:stretch>
            <a:fillRect/>
          </a:stretch>
        </p:blipFill>
        <p:spPr>
          <a:xfrm>
            <a:off x="5780430" y="2486288"/>
            <a:ext cx="5923890" cy="2106272"/>
          </a:xfrm>
          <a:prstGeom prst="rect">
            <a:avLst/>
          </a:prstGeom>
        </p:spPr>
      </p:pic>
      <p:sp>
        <p:nvSpPr>
          <p:cNvPr id="10" name="TextBox 9"/>
          <p:cNvSpPr txBox="1"/>
          <p:nvPr/>
        </p:nvSpPr>
        <p:spPr>
          <a:xfrm>
            <a:off x="502920" y="5870000"/>
            <a:ext cx="11155680" cy="274320"/>
          </a:xfrm>
          <a:prstGeom prst="rect">
            <a:avLst/>
          </a:prstGeom>
          <a:noFill/>
        </p:spPr>
        <p:txBody>
          <a:bodyPr wrap="square" lIns="45720" tIns="22860" rIns="45720" bIns="22860" anchor="t">
            <a:spAutoFit/>
          </a:bodyPr>
          <a:lstStyle/>
          <a:p>
            <a:pPr algn="l"/>
            <a:r>
              <a:rPr sz="900" b="0" i="1">
                <a:solidFill>
                  <a:srgbClr val="4D4D4D"/>
                </a:solidFill>
                <a:latin typeface="Calibri"/>
              </a:rPr>
              <a:t>Functional capacity basis. Source: DAA analysis of district enrollment model and Alternative Capacity Worksheet.</a:t>
            </a:r>
          </a:p>
        </p:txBody>
      </p:sp>
      <p:sp>
        <p:nvSpPr>
          <p:cNvPr id="4" name="Rectangle 3"/>
          <p:cNvSpPr/>
          <p:nvPr/>
        </p:nvSpPr>
        <p:spPr>
          <a:xfrm>
            <a:off x="502920" y="6236208"/>
            <a:ext cx="11201400" cy="13716"/>
          </a:xfrm>
          <a:prstGeom prst="rect">
            <a:avLst/>
          </a:prstGeom>
          <a:solidFill>
            <a:srgbClr val="00ADD0"/>
          </a:solidFill>
          <a:ln>
            <a:noFill/>
          </a:ln>
          <a:effectLst/>
        </p:spPr>
        <p:txBody>
          <a:bodyPr rtlCol="0" anchor="ctr"/>
          <a:lstStyle/>
          <a:p>
            <a:pPr algn="ctr"/>
            <a:endParaRPr/>
          </a:p>
        </p:txBody>
      </p:sp>
      <p:pic>
        <p:nvPicPr>
          <p:cNvPr id="5" name="Picture 4" descr="daa-logo.png"/>
          <p:cNvPicPr>
            <a:picLocks noChangeAspect="1"/>
          </p:cNvPicPr>
          <p:nvPr/>
        </p:nvPicPr>
        <p:blipFill>
          <a:blip r:embed="rId4"/>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01 · Context Setting · p. 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01 · CONTEXT SETTING</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400" b="1" i="0">
                <a:solidFill>
                  <a:srgbClr val="165788"/>
                </a:solidFill>
                <a:latin typeface="Georgia"/>
              </a:rPr>
              <a:t>Olathe and its Kansas City metropolitan peer districts</a:t>
            </a:r>
          </a:p>
        </p:txBody>
      </p:sp>
      <p:sp>
        <p:nvSpPr>
          <p:cNvPr id="7" name="TextBox 6"/>
          <p:cNvSpPr txBox="1"/>
          <p:nvPr/>
        </p:nvSpPr>
        <p:spPr>
          <a:xfrm>
            <a:off x="502920" y="1500000"/>
            <a:ext cx="11155680" cy="411480"/>
          </a:xfrm>
          <a:prstGeom prst="rect">
            <a:avLst/>
          </a:prstGeom>
          <a:noFill/>
        </p:spPr>
        <p:txBody>
          <a:bodyPr wrap="square" lIns="45720" tIns="22860" rIns="45720" bIns="22860" anchor="t">
            <a:spAutoFit/>
          </a:bodyPr>
          <a:lstStyle/>
          <a:p>
            <a:pPr algn="l"/>
            <a:r>
              <a:rPr sz="1100" b="0" i="1">
                <a:solidFill>
                  <a:srgbClr val="4D4D4D"/>
                </a:solidFill>
                <a:latin typeface="Calibri"/>
              </a:rPr>
              <a:t>Total K–12 enrollment for Olathe (bold) and five KC-metro peers. Olathe is the largest district in the peer set.</a:t>
            </a:r>
          </a:p>
        </p:txBody>
      </p:sp>
      <p:sp>
        <p:nvSpPr>
          <p:cNvPr id="8" name="Rectangle 7"/>
          <p:cNvSpPr/>
          <p:nvPr/>
        </p:nvSpPr>
        <p:spPr>
          <a:xfrm>
            <a:off x="2919093" y="1981200"/>
            <a:ext cx="6323333" cy="3794000"/>
          </a:xfrm>
          <a:prstGeom prst="rect">
            <a:avLst/>
          </a:prstGeom>
          <a:solidFill>
            <a:srgbClr val="F5F7F9"/>
          </a:solidFill>
          <a:ln>
            <a:noFill/>
          </a:ln>
          <a:effectLst/>
        </p:spPr>
        <p:txBody>
          <a:bodyPr rtlCol="0" anchor="ctr"/>
          <a:lstStyle/>
          <a:p>
            <a:pPr algn="ctr"/>
            <a:endParaRPr/>
          </a:p>
        </p:txBody>
      </p:sp>
      <p:pic>
        <p:nvPicPr>
          <p:cNvPr id="9" name="Picture 8"/>
          <p:cNvPicPr>
            <a:picLocks noChangeAspect="1"/>
          </p:cNvPicPr>
          <p:nvPr/>
        </p:nvPicPr>
        <p:blipFill>
          <a:blip r:embed="rId2"/>
          <a:stretch>
            <a:fillRect/>
          </a:stretch>
        </p:blipFill>
        <p:spPr>
          <a:xfrm>
            <a:off x="2919093" y="1981200"/>
            <a:ext cx="6323333" cy="3794000"/>
          </a:xfrm>
          <a:prstGeom prst="rect">
            <a:avLst/>
          </a:prstGeom>
        </p:spPr>
      </p:pic>
      <p:sp>
        <p:nvSpPr>
          <p:cNvPr id="10" name="TextBox 9"/>
          <p:cNvSpPr txBox="1"/>
          <p:nvPr/>
        </p:nvSpPr>
        <p:spPr>
          <a:xfrm>
            <a:off x="502920" y="5870000"/>
            <a:ext cx="11155680" cy="274320"/>
          </a:xfrm>
          <a:prstGeom prst="rect">
            <a:avLst/>
          </a:prstGeom>
          <a:noFill/>
        </p:spPr>
        <p:txBody>
          <a:bodyPr wrap="square" lIns="45720" tIns="22860" rIns="45720" bIns="22860" anchor="t">
            <a:spAutoFit/>
          </a:bodyPr>
          <a:lstStyle/>
          <a:p>
            <a:pPr algn="l"/>
            <a:r>
              <a:rPr sz="900" b="0" i="1">
                <a:solidFill>
                  <a:srgbClr val="4D4D4D"/>
                </a:solidFill>
                <a:latin typeface="Calibri"/>
              </a:rPr>
              <a:t>Source: Kansas Department of Education and NCES enrollment files. Olathe (USD 233) shown bold.</a:t>
            </a:r>
          </a:p>
        </p:txBody>
      </p:sp>
      <p:sp>
        <p:nvSpPr>
          <p:cNvPr id="4" name="Rectangle 3"/>
          <p:cNvSpPr/>
          <p:nvPr/>
        </p:nvSpPr>
        <p:spPr>
          <a:xfrm>
            <a:off x="502920" y="6236208"/>
            <a:ext cx="11201400" cy="13716"/>
          </a:xfrm>
          <a:prstGeom prst="rect">
            <a:avLst/>
          </a:prstGeom>
          <a:solidFill>
            <a:srgbClr val="00ADD0"/>
          </a:solidFill>
          <a:ln>
            <a:noFill/>
          </a:ln>
          <a:effectLst/>
        </p:spPr>
        <p:txBody>
          <a:bodyPr rtlCol="0" anchor="ctr"/>
          <a:lstStyle/>
          <a:p>
            <a:pPr algn="ctr"/>
            <a:endParaRPr/>
          </a:p>
        </p:txBody>
      </p:sp>
      <p:pic>
        <p:nvPicPr>
          <p:cNvPr id="5" name="Picture 4" descr="daa-logo.png"/>
          <p:cNvPicPr>
            <a:picLocks noChangeAspect="1"/>
          </p:cNvPicPr>
          <p:nvPr/>
        </p:nvPicPr>
        <p:blipFill>
          <a:blip r:embed="rId3"/>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01 · Context Setting · p. 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ABOUT US</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800" b="1" i="0">
                <a:solidFill>
                  <a:srgbClr val="165788"/>
                </a:solidFill>
                <a:latin typeface="Georgia"/>
              </a:rPr>
              <a:t>About Demographic Analytics Advisors</a:t>
            </a:r>
          </a:p>
        </p:txBody>
      </p:sp>
      <p:sp>
        <p:nvSpPr>
          <p:cNvPr id="7" name="TextBox 6"/>
          <p:cNvSpPr txBox="1"/>
          <p:nvPr/>
        </p:nvSpPr>
        <p:spPr>
          <a:xfrm>
            <a:off x="502920" y="1691640"/>
            <a:ext cx="11155680" cy="276999"/>
          </a:xfrm>
          <a:prstGeom prst="rect">
            <a:avLst/>
          </a:prstGeom>
          <a:noFill/>
        </p:spPr>
        <p:txBody>
          <a:bodyPr wrap="square" lIns="45720" tIns="22860" rIns="45720" bIns="22860" anchor="t">
            <a:spAutoFit/>
          </a:bodyPr>
          <a:lstStyle/>
          <a:p>
            <a:pPr algn="l"/>
            <a:r>
              <a:rPr sz="1500" b="0" i="1" dirty="0">
                <a:solidFill>
                  <a:srgbClr val="165788"/>
                </a:solidFill>
                <a:latin typeface="Georgia"/>
              </a:rPr>
              <a:t>A few words about who we </a:t>
            </a:r>
            <a:r>
              <a:rPr lang="en-US" sz="1500" b="0" i="1" dirty="0">
                <a:solidFill>
                  <a:srgbClr val="165788"/>
                </a:solidFill>
                <a:latin typeface="Georgia"/>
              </a:rPr>
              <a:t>are and why we are here today.</a:t>
            </a:r>
            <a:endParaRPr sz="1500" b="0" i="1" dirty="0">
              <a:solidFill>
                <a:srgbClr val="165788"/>
              </a:solidFill>
              <a:latin typeface="Georgia"/>
            </a:endParaRPr>
          </a:p>
        </p:txBody>
      </p:sp>
      <p:sp>
        <p:nvSpPr>
          <p:cNvPr id="20" name="LeftBg"/>
          <p:cNvSpPr/>
          <p:nvPr/>
        </p:nvSpPr>
        <p:spPr>
          <a:xfrm>
            <a:off x="502920" y="2468880"/>
            <a:ext cx="5486400" cy="3566160"/>
          </a:xfrm>
          <a:prstGeom prst="roundRect">
            <a:avLst>
              <a:gd name="adj" fmla="val 2500"/>
            </a:avLst>
          </a:prstGeom>
          <a:solidFill>
            <a:srgbClr val="E8F6F8"/>
          </a:solidFill>
          <a:ln>
            <a:noFill/>
          </a:ln>
          <a:effectLst/>
        </p:spPr>
        <p:txBody>
          <a:bodyPr rtlCol="0" anchor="ctr"/>
          <a:lstStyle/>
          <a:p>
            <a:pPr algn="ctr"/>
            <a:endParaRPr/>
          </a:p>
        </p:txBody>
      </p:sp>
      <p:sp>
        <p:nvSpPr>
          <p:cNvPr id="21" name="LeftHeader"/>
          <p:cNvSpPr txBox="1"/>
          <p:nvPr/>
        </p:nvSpPr>
        <p:spPr>
          <a:xfrm>
            <a:off x="777240" y="2697480"/>
            <a:ext cx="4937760" cy="457200"/>
          </a:xfrm>
          <a:prstGeom prst="rect">
            <a:avLst/>
          </a:prstGeom>
          <a:noFill/>
        </p:spPr>
        <p:txBody>
          <a:bodyPr wrap="square" lIns="45720" tIns="22860" rIns="45720" bIns="22860" anchor="t">
            <a:spAutoFit/>
          </a:bodyPr>
          <a:lstStyle/>
          <a:p>
            <a:pPr algn="l"/>
            <a:r>
              <a:rPr sz="1800" b="1" i="0">
                <a:solidFill>
                  <a:srgbClr val="165788"/>
                </a:solidFill>
                <a:latin typeface="Georgia"/>
              </a:rPr>
              <a:t>What We Do</a:t>
            </a:r>
          </a:p>
        </p:txBody>
      </p:sp>
      <p:sp>
        <p:nvSpPr>
          <p:cNvPr id="22" name="LeftBody"/>
          <p:cNvSpPr txBox="1"/>
          <p:nvPr/>
        </p:nvSpPr>
        <p:spPr>
          <a:xfrm>
            <a:off x="777240" y="3200400"/>
            <a:ext cx="4937760" cy="2560320"/>
          </a:xfrm>
          <a:prstGeom prst="rect">
            <a:avLst/>
          </a:prstGeom>
          <a:noFill/>
        </p:spPr>
        <p:txBody>
          <a:bodyPr wrap="square" lIns="45720" tIns="22860" rIns="45720" bIns="22860" anchor="t">
            <a:spAutoFit/>
          </a:bodyPr>
          <a:lstStyle/>
          <a:p>
            <a:pPr algn="l">
              <a:lnSpc>
                <a:spcPct val="150000"/>
              </a:lnSpc>
            </a:pPr>
            <a:r>
              <a:rPr sz="1200" b="0" i="0">
                <a:solidFill>
                  <a:srgbClr val="1A1A1A"/>
                </a:solidFill>
                <a:latin typeface="Calibri"/>
              </a:rPr>
              <a:t>Demographic Analytics Advisors is a small firm of demographers and data scientists. We work with public school districts on enrollment forecasting, capacity and utilization analysis, redistricting, and related demographic studies. Our role is to bring demographic method to questions where local expertise is the other half of the answer.</a:t>
            </a:r>
          </a:p>
        </p:txBody>
      </p:sp>
      <p:sp>
        <p:nvSpPr>
          <p:cNvPr id="30" name="RightTopBg"/>
          <p:cNvSpPr/>
          <p:nvPr/>
        </p:nvSpPr>
        <p:spPr>
          <a:xfrm>
            <a:off x="6172200" y="2468880"/>
            <a:ext cx="5486400" cy="1691640"/>
          </a:xfrm>
          <a:prstGeom prst="roundRect">
            <a:avLst>
              <a:gd name="adj" fmla="val 3500"/>
            </a:avLst>
          </a:prstGeom>
          <a:solidFill>
            <a:srgbClr val="F5F7F9"/>
          </a:solidFill>
          <a:ln>
            <a:noFill/>
          </a:ln>
          <a:effectLst/>
        </p:spPr>
        <p:txBody>
          <a:bodyPr rtlCol="0" anchor="ctr"/>
          <a:lstStyle/>
          <a:p>
            <a:pPr algn="ctr"/>
            <a:endParaRPr/>
          </a:p>
        </p:txBody>
      </p:sp>
      <p:sp>
        <p:nvSpPr>
          <p:cNvPr id="31" name="InitialsCircle"/>
          <p:cNvSpPr/>
          <p:nvPr/>
        </p:nvSpPr>
        <p:spPr>
          <a:xfrm>
            <a:off x="6446520" y="2651760"/>
            <a:ext cx="457200" cy="457200"/>
          </a:xfrm>
          <a:prstGeom prst="ellipse">
            <a:avLst/>
          </a:prstGeom>
          <a:solidFill>
            <a:srgbClr val="165788"/>
          </a:solidFill>
          <a:ln>
            <a:noFill/>
          </a:ln>
        </p:spPr>
        <p:txBody>
          <a:bodyPr lIns="0" tIns="0" rIns="0" bIns="0" anchor="ctr"/>
          <a:lstStyle/>
          <a:p>
            <a:pPr algn="ctr"/>
            <a:r>
              <a:rPr sz="1400" b="1" i="0">
                <a:solidFill>
                  <a:srgbClr val="FFFFFF"/>
                </a:solidFill>
                <a:latin typeface="Calibri"/>
              </a:rPr>
              <a:t>CD</a:t>
            </a:r>
          </a:p>
        </p:txBody>
      </p:sp>
      <p:sp>
        <p:nvSpPr>
          <p:cNvPr id="32" name="ChrisName"/>
          <p:cNvSpPr txBox="1"/>
          <p:nvPr/>
        </p:nvSpPr>
        <p:spPr>
          <a:xfrm>
            <a:off x="7040880" y="2620644"/>
            <a:ext cx="4389120" cy="320040"/>
          </a:xfrm>
          <a:prstGeom prst="rect">
            <a:avLst/>
          </a:prstGeom>
          <a:noFill/>
        </p:spPr>
        <p:txBody>
          <a:bodyPr wrap="square" lIns="45720" tIns="22860" rIns="45720" bIns="22860" anchor="t">
            <a:spAutoFit/>
          </a:bodyPr>
          <a:lstStyle/>
          <a:p>
            <a:pPr algn="l"/>
            <a:r>
              <a:rPr sz="1600" b="1" i="0">
                <a:solidFill>
                  <a:srgbClr val="165788"/>
                </a:solidFill>
                <a:latin typeface="Georgia"/>
              </a:rPr>
              <a:t>Christopher Dick</a:t>
            </a:r>
          </a:p>
        </p:txBody>
      </p:sp>
      <p:sp>
        <p:nvSpPr>
          <p:cNvPr id="33" name="ChrisRole"/>
          <p:cNvSpPr txBox="1"/>
          <p:nvPr/>
        </p:nvSpPr>
        <p:spPr>
          <a:xfrm>
            <a:off x="7040880" y="2926080"/>
            <a:ext cx="4389120" cy="228600"/>
          </a:xfrm>
          <a:prstGeom prst="rect">
            <a:avLst/>
          </a:prstGeom>
          <a:noFill/>
        </p:spPr>
        <p:txBody>
          <a:bodyPr wrap="square" lIns="45720" tIns="22860" rIns="45720" bIns="22860" anchor="t">
            <a:spAutoFit/>
          </a:bodyPr>
          <a:lstStyle/>
          <a:p>
            <a:pPr algn="l"/>
            <a:r>
              <a:rPr sz="1000" b="0" i="0">
                <a:solidFill>
                  <a:srgbClr val="00ADD0"/>
                </a:solidFill>
                <a:latin typeface="Calibri"/>
              </a:rPr>
              <a:t>President and Founder</a:t>
            </a:r>
          </a:p>
        </p:txBody>
      </p:sp>
      <p:sp>
        <p:nvSpPr>
          <p:cNvPr id="34" name="ChrisBio"/>
          <p:cNvSpPr txBox="1"/>
          <p:nvPr/>
        </p:nvSpPr>
        <p:spPr>
          <a:xfrm>
            <a:off x="6446520" y="3246120"/>
            <a:ext cx="4983480" cy="822960"/>
          </a:xfrm>
          <a:prstGeom prst="rect">
            <a:avLst/>
          </a:prstGeom>
          <a:noFill/>
        </p:spPr>
        <p:txBody>
          <a:bodyPr wrap="square" lIns="45720" tIns="22860" rIns="45720" bIns="22860" anchor="t">
            <a:spAutoFit/>
          </a:bodyPr>
          <a:lstStyle/>
          <a:p>
            <a:pPr algn="l">
              <a:lnSpc>
                <a:spcPct val="140000"/>
              </a:lnSpc>
            </a:pPr>
            <a:r>
              <a:rPr sz="1100" b="0" i="0">
                <a:solidFill>
                  <a:srgbClr val="4D4D4D"/>
                </a:solidFill>
                <a:latin typeface="Calibri"/>
              </a:rPr>
              <a:t>Former statistician and demographer at the U.S. Census Bureau. Works with public school districts and with local and state governments to help them understand the populations they serve.</a:t>
            </a:r>
          </a:p>
        </p:txBody>
      </p:sp>
      <p:sp>
        <p:nvSpPr>
          <p:cNvPr id="40" name="RightBottomBg"/>
          <p:cNvSpPr/>
          <p:nvPr/>
        </p:nvSpPr>
        <p:spPr>
          <a:xfrm>
            <a:off x="6172200" y="4343400"/>
            <a:ext cx="5486400" cy="1691640"/>
          </a:xfrm>
          <a:prstGeom prst="roundRect">
            <a:avLst>
              <a:gd name="adj" fmla="val 3500"/>
            </a:avLst>
          </a:prstGeom>
          <a:solidFill>
            <a:srgbClr val="F5F7F9"/>
          </a:solidFill>
          <a:ln>
            <a:noFill/>
          </a:ln>
          <a:effectLst/>
        </p:spPr>
        <p:txBody>
          <a:bodyPr rtlCol="0" anchor="ctr"/>
          <a:lstStyle/>
          <a:p>
            <a:pPr algn="ctr"/>
            <a:endParaRPr/>
          </a:p>
        </p:txBody>
      </p:sp>
      <p:sp>
        <p:nvSpPr>
          <p:cNvPr id="41" name="OthersHeader"/>
          <p:cNvSpPr txBox="1"/>
          <p:nvPr/>
        </p:nvSpPr>
        <p:spPr>
          <a:xfrm>
            <a:off x="6446520" y="4526280"/>
            <a:ext cx="4983480" cy="365760"/>
          </a:xfrm>
          <a:prstGeom prst="rect">
            <a:avLst/>
          </a:prstGeom>
          <a:noFill/>
        </p:spPr>
        <p:txBody>
          <a:bodyPr wrap="square" lIns="45720" tIns="22860" rIns="45720" bIns="22860" anchor="t">
            <a:spAutoFit/>
          </a:bodyPr>
          <a:lstStyle/>
          <a:p>
            <a:pPr algn="l"/>
            <a:r>
              <a:rPr sz="1600" b="1" i="0">
                <a:solidFill>
                  <a:srgbClr val="165788"/>
                </a:solidFill>
                <a:latin typeface="Georgia"/>
              </a:rPr>
              <a:t>Other Principals</a:t>
            </a:r>
          </a:p>
        </p:txBody>
      </p:sp>
      <p:sp>
        <p:nvSpPr>
          <p:cNvPr id="42" name="OthersBios"/>
          <p:cNvSpPr txBox="1"/>
          <p:nvPr/>
        </p:nvSpPr>
        <p:spPr>
          <a:xfrm>
            <a:off x="6446520" y="4937760"/>
            <a:ext cx="4983480" cy="960120"/>
          </a:xfrm>
          <a:prstGeom prst="rect">
            <a:avLst/>
          </a:prstGeom>
          <a:noFill/>
        </p:spPr>
        <p:txBody>
          <a:bodyPr wrap="square" lIns="45720" tIns="22860" rIns="45720" bIns="22860" anchor="t">
            <a:spAutoFit/>
          </a:bodyPr>
          <a:lstStyle/>
          <a:p>
            <a:pPr algn="l">
              <a:lnSpc>
                <a:spcPct val="140000"/>
              </a:lnSpc>
            </a:pPr>
            <a:r>
              <a:rPr sz="1100" b="1" i="0">
                <a:solidFill>
                  <a:srgbClr val="165788"/>
                </a:solidFill>
                <a:latin typeface="Calibri"/>
              </a:rPr>
              <a:t>Beth Jarosz.</a:t>
            </a:r>
            <a:r>
              <a:rPr sz="1100" b="0" i="0">
                <a:solidFill>
                  <a:srgbClr val="4D4D4D"/>
                </a:solidFill>
                <a:latin typeface="Calibri"/>
              </a:rPr>
              <a:t> Senior Vice President of Forecasting and Demography.</a:t>
            </a:r>
          </a:p>
          <a:p>
            <a:pPr algn="l">
              <a:lnSpc>
                <a:spcPct val="140000"/>
              </a:lnSpc>
            </a:pPr>
            <a:endParaRPr sz="600">
              <a:solidFill>
                <a:srgbClr val="4D4D4D"/>
              </a:solidFill>
              <a:latin typeface="Calibri"/>
            </a:endParaRPr>
          </a:p>
          <a:p>
            <a:pPr algn="l">
              <a:lnSpc>
                <a:spcPct val="140000"/>
              </a:lnSpc>
            </a:pPr>
            <a:r>
              <a:rPr sz="1100" b="1" i="0">
                <a:solidFill>
                  <a:srgbClr val="165788"/>
                </a:solidFill>
                <a:latin typeface="Calibri"/>
              </a:rPr>
              <a:t>Dr. Ronald Prevost.</a:t>
            </a:r>
            <a:r>
              <a:rPr sz="1100" b="0" i="0">
                <a:solidFill>
                  <a:srgbClr val="4D4D4D"/>
                </a:solidFill>
                <a:latin typeface="Calibri"/>
              </a:rPr>
              <a:t> Senior Vice President for Demography.</a:t>
            </a:r>
          </a:p>
        </p:txBody>
      </p:sp>
      <p:sp>
        <p:nvSpPr>
          <p:cNvPr id="4" name="Rectangle 3"/>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daa-logo.png"/>
          <p:cNvPicPr>
            <a:picLocks noChangeAspect="1"/>
          </p:cNvPicPr>
          <p:nvPr/>
        </p:nvPicPr>
        <p:blipFill>
          <a:blip r:embed="rId2"/>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Introduction · p. 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E3C5F"/>
        </a:solidFill>
        <a:effectLst/>
      </p:bgPr>
    </p:bg>
    <p:spTree>
      <p:nvGrpSpPr>
        <p:cNvPr id="1" name=""/>
        <p:cNvGrpSpPr/>
        <p:nvPr/>
      </p:nvGrpSpPr>
      <p:grpSpPr>
        <a:xfrm>
          <a:off x="0" y="0"/>
          <a:ext cx="0" cy="0"/>
          <a:chOff x="0" y="0"/>
          <a:chExt cx="0" cy="0"/>
        </a:xfrm>
      </p:grpSpPr>
      <p:sp>
        <p:nvSpPr>
          <p:cNvPr id="2" name="TextBox 1"/>
          <p:cNvSpPr txBox="1"/>
          <p:nvPr/>
        </p:nvSpPr>
        <p:spPr>
          <a:xfrm>
            <a:off x="240169" y="1371600"/>
            <a:ext cx="2743200" cy="2194560"/>
          </a:xfrm>
          <a:prstGeom prst="rect">
            <a:avLst/>
          </a:prstGeom>
          <a:noFill/>
        </p:spPr>
        <p:txBody>
          <a:bodyPr wrap="square" lIns="45720" tIns="22860" rIns="45720" bIns="22860" anchor="t">
            <a:spAutoFit/>
          </a:bodyPr>
          <a:lstStyle/>
          <a:p>
            <a:pPr algn="l"/>
            <a:r>
              <a:rPr sz="14000" b="1" i="0" dirty="0">
                <a:solidFill>
                  <a:srgbClr val="00ADD0"/>
                </a:solidFill>
                <a:latin typeface="Georgia"/>
              </a:rPr>
              <a:t>02</a:t>
            </a:r>
          </a:p>
        </p:txBody>
      </p:sp>
      <p:sp>
        <p:nvSpPr>
          <p:cNvPr id="3" name="Rectangle 2"/>
          <p:cNvSpPr/>
          <p:nvPr/>
        </p:nvSpPr>
        <p:spPr>
          <a:xfrm>
            <a:off x="2743200" y="1463040"/>
            <a:ext cx="73152" cy="393192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3063240" y="1463040"/>
            <a:ext cx="8229600" cy="365760"/>
          </a:xfrm>
          <a:prstGeom prst="rect">
            <a:avLst/>
          </a:prstGeom>
          <a:noFill/>
        </p:spPr>
        <p:txBody>
          <a:bodyPr wrap="square" lIns="45720" tIns="22860" rIns="45720" bIns="22860" anchor="t">
            <a:spAutoFit/>
          </a:bodyPr>
          <a:lstStyle/>
          <a:p>
            <a:pPr algn="l"/>
            <a:r>
              <a:rPr sz="1200" b="1" i="0">
                <a:solidFill>
                  <a:srgbClr val="00ADD0"/>
                </a:solidFill>
                <a:latin typeface="Calibri"/>
              </a:rPr>
              <a:t>BEST PRACTICES</a:t>
            </a:r>
          </a:p>
        </p:txBody>
      </p:sp>
      <p:sp>
        <p:nvSpPr>
          <p:cNvPr id="5" name="TextBox 4"/>
          <p:cNvSpPr txBox="1"/>
          <p:nvPr/>
        </p:nvSpPr>
        <p:spPr>
          <a:xfrm>
            <a:off x="3063240" y="1828800"/>
            <a:ext cx="8778240" cy="2377440"/>
          </a:xfrm>
          <a:prstGeom prst="rect">
            <a:avLst/>
          </a:prstGeom>
          <a:noFill/>
        </p:spPr>
        <p:txBody>
          <a:bodyPr wrap="square" lIns="45720" tIns="22860" rIns="45720" bIns="22860" anchor="t">
            <a:spAutoFit/>
          </a:bodyPr>
          <a:lstStyle/>
          <a:p>
            <a:pPr algn="l"/>
            <a:r>
              <a:rPr sz="3600" b="1" i="0">
                <a:solidFill>
                  <a:srgbClr val="FFFFFF"/>
                </a:solidFill>
                <a:latin typeface="Georgia"/>
              </a:rPr>
              <a:t>Best practices in</a:t>
            </a:r>
          </a:p>
          <a:p>
            <a:pPr algn="l"/>
            <a:r>
              <a:rPr sz="3600" b="1" i="0">
                <a:solidFill>
                  <a:srgbClr val="FFFFFF"/>
                </a:solidFill>
                <a:latin typeface="Georgia"/>
              </a:rPr>
              <a:t>enrollment forecasting,</a:t>
            </a:r>
          </a:p>
          <a:p>
            <a:pPr algn="l"/>
            <a:r>
              <a:rPr sz="3600" b="1" i="0">
                <a:solidFill>
                  <a:srgbClr val="FFFFFF"/>
                </a:solidFill>
                <a:latin typeface="Georgia"/>
              </a:rPr>
              <a:t>capacity, and utilization</a:t>
            </a:r>
          </a:p>
        </p:txBody>
      </p:sp>
      <p:sp>
        <p:nvSpPr>
          <p:cNvPr id="6" name="TextBox 5"/>
          <p:cNvSpPr txBox="1"/>
          <p:nvPr/>
        </p:nvSpPr>
        <p:spPr>
          <a:xfrm>
            <a:off x="3063240" y="4572000"/>
            <a:ext cx="8778240" cy="731520"/>
          </a:xfrm>
          <a:prstGeom prst="rect">
            <a:avLst/>
          </a:prstGeom>
          <a:noFill/>
        </p:spPr>
        <p:txBody>
          <a:bodyPr wrap="square" lIns="45720" tIns="22860" rIns="45720" bIns="22860" anchor="t">
            <a:spAutoFit/>
          </a:bodyPr>
          <a:lstStyle/>
          <a:p>
            <a:pPr algn="l"/>
            <a:r>
              <a:rPr sz="1500" b="0" i="1">
                <a:solidFill>
                  <a:srgbClr val="CFE6F0"/>
                </a:solidFill>
                <a:latin typeface="Calibri"/>
              </a:rPr>
              <a:t>The data, the methods, and how to know whether you can rely on the numbers.</a:t>
            </a:r>
          </a:p>
        </p:txBody>
      </p:sp>
      <p:sp>
        <p:nvSpPr>
          <p:cNvPr id="7" name="Rectangle 6"/>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8" name="Picture 7" descr="daa-logo.png"/>
          <p:cNvPicPr>
            <a:picLocks noChangeAspect="1"/>
          </p:cNvPicPr>
          <p:nvPr/>
        </p:nvPicPr>
        <p:blipFill>
          <a:blip r:embed="rId2"/>
          <a:stretch>
            <a:fillRect/>
          </a:stretch>
        </p:blipFill>
        <p:spPr>
          <a:xfrm>
            <a:off x="10545775" y="6355080"/>
            <a:ext cx="1143000" cy="300930"/>
          </a:xfrm>
          <a:prstGeom prst="rect">
            <a:avLst/>
          </a:prstGeom>
        </p:spPr>
      </p:pic>
      <p:sp>
        <p:nvSpPr>
          <p:cNvPr id="9" name="TextBox 8"/>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A6A6A6"/>
                </a:solidFill>
                <a:latin typeface="Calibri"/>
              </a:rPr>
              <a:t>02 · Best Practices · p. 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0C905-5F91-F803-7704-D85F5A1F741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215476C-6065-B790-C5F4-96080EACA2DC}"/>
              </a:ext>
            </a:extLst>
          </p:cNvPr>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IF YOU REMEMBER ONE THING</a:t>
            </a:r>
          </a:p>
        </p:txBody>
      </p:sp>
      <p:sp>
        <p:nvSpPr>
          <p:cNvPr id="3" name="TextBox 2">
            <a:extLst>
              <a:ext uri="{FF2B5EF4-FFF2-40B4-BE49-F238E27FC236}">
                <a16:creationId xmlns:a16="http://schemas.microsoft.com/office/drawing/2014/main" id="{BD82B52B-DB0A-348A-0355-FFCA6F599D1D}"/>
              </a:ext>
            </a:extLst>
          </p:cNvPr>
          <p:cNvSpPr txBox="1"/>
          <p:nvPr/>
        </p:nvSpPr>
        <p:spPr>
          <a:xfrm>
            <a:off x="502920" y="658368"/>
            <a:ext cx="11155680" cy="822960"/>
          </a:xfrm>
          <a:prstGeom prst="rect">
            <a:avLst/>
          </a:prstGeom>
          <a:noFill/>
        </p:spPr>
        <p:txBody>
          <a:bodyPr wrap="square" lIns="45720" tIns="22860" rIns="45720" bIns="22860" anchor="t">
            <a:spAutoFit/>
          </a:bodyPr>
          <a:lstStyle/>
          <a:p>
            <a:pPr algn="l"/>
            <a:r>
              <a:rPr sz="2800" b="1" i="0">
                <a:solidFill>
                  <a:srgbClr val="165788"/>
                </a:solidFill>
                <a:latin typeface="Georgia"/>
              </a:rPr>
              <a:t>A forecast is really a set of “if-then” statements.</a:t>
            </a:r>
          </a:p>
        </p:txBody>
      </p:sp>
      <p:sp>
        <p:nvSpPr>
          <p:cNvPr id="4" name="Rectangle 3">
            <a:extLst>
              <a:ext uri="{FF2B5EF4-FFF2-40B4-BE49-F238E27FC236}">
                <a16:creationId xmlns:a16="http://schemas.microsoft.com/office/drawing/2014/main" id="{2AA8B39C-A0C5-4DC4-6B48-080E63A6C8BD}"/>
              </a:ext>
            </a:extLst>
          </p:cNvPr>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daa-logo.png">
            <a:extLst>
              <a:ext uri="{FF2B5EF4-FFF2-40B4-BE49-F238E27FC236}">
                <a16:creationId xmlns:a16="http://schemas.microsoft.com/office/drawing/2014/main" id="{A8A87471-E721-48A5-F24B-9AA475FDD05D}"/>
              </a:ext>
            </a:extLst>
          </p:cNvPr>
          <p:cNvPicPr>
            <a:picLocks noChangeAspect="1"/>
          </p:cNvPicPr>
          <p:nvPr/>
        </p:nvPicPr>
        <p:blipFill>
          <a:blip r:embed="rId2"/>
          <a:stretch>
            <a:fillRect/>
          </a:stretch>
        </p:blipFill>
        <p:spPr>
          <a:xfrm>
            <a:off x="10545775" y="6355080"/>
            <a:ext cx="1143000" cy="300930"/>
          </a:xfrm>
          <a:prstGeom prst="rect">
            <a:avLst/>
          </a:prstGeom>
        </p:spPr>
      </p:pic>
      <p:sp>
        <p:nvSpPr>
          <p:cNvPr id="6" name="TextBox 5">
            <a:extLst>
              <a:ext uri="{FF2B5EF4-FFF2-40B4-BE49-F238E27FC236}">
                <a16:creationId xmlns:a16="http://schemas.microsoft.com/office/drawing/2014/main" id="{B2230EAF-8696-0967-AE11-1789A6172AD4}"/>
              </a:ext>
            </a:extLst>
          </p:cNvPr>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Introduction · p. 21</a:t>
            </a:r>
          </a:p>
        </p:txBody>
      </p:sp>
      <p:sp>
        <p:nvSpPr>
          <p:cNvPr id="7" name="TextBox 6">
            <a:extLst>
              <a:ext uri="{FF2B5EF4-FFF2-40B4-BE49-F238E27FC236}">
                <a16:creationId xmlns:a16="http://schemas.microsoft.com/office/drawing/2014/main" id="{A765C316-E0EB-F126-5E12-5D672B7D95CB}"/>
              </a:ext>
            </a:extLst>
          </p:cNvPr>
          <p:cNvSpPr txBox="1"/>
          <p:nvPr/>
        </p:nvSpPr>
        <p:spPr>
          <a:xfrm>
            <a:off x="502920" y="2011680"/>
            <a:ext cx="5852160" cy="320040"/>
          </a:xfrm>
          <a:prstGeom prst="rect">
            <a:avLst/>
          </a:prstGeom>
          <a:noFill/>
        </p:spPr>
        <p:txBody>
          <a:bodyPr wrap="square" lIns="45720" tIns="22860" rIns="45720" bIns="22860" anchor="t">
            <a:spAutoFit/>
          </a:bodyPr>
          <a:lstStyle/>
          <a:p>
            <a:pPr algn="l"/>
            <a:r>
              <a:rPr sz="1100" b="1" i="0">
                <a:solidFill>
                  <a:srgbClr val="00ADD0"/>
                </a:solidFill>
                <a:latin typeface="Calibri"/>
              </a:rPr>
              <a:t>THE CORE IDEA</a:t>
            </a:r>
          </a:p>
        </p:txBody>
      </p:sp>
      <p:sp>
        <p:nvSpPr>
          <p:cNvPr id="8" name="TextBox 7">
            <a:extLst>
              <a:ext uri="{FF2B5EF4-FFF2-40B4-BE49-F238E27FC236}">
                <a16:creationId xmlns:a16="http://schemas.microsoft.com/office/drawing/2014/main" id="{6C5D9988-371F-8CBE-AB3D-9E8ED46F2024}"/>
              </a:ext>
            </a:extLst>
          </p:cNvPr>
          <p:cNvSpPr txBox="1"/>
          <p:nvPr/>
        </p:nvSpPr>
        <p:spPr>
          <a:xfrm>
            <a:off x="502920" y="2331720"/>
            <a:ext cx="5852160" cy="1738938"/>
          </a:xfrm>
          <a:prstGeom prst="rect">
            <a:avLst/>
          </a:prstGeom>
          <a:noFill/>
        </p:spPr>
        <p:txBody>
          <a:bodyPr wrap="square" lIns="45720" tIns="22860" rIns="45720" bIns="22860" anchor="t">
            <a:spAutoFit/>
          </a:bodyPr>
          <a:lstStyle/>
          <a:p>
            <a:pPr algn="l"/>
            <a:r>
              <a:rPr sz="11000" b="1" i="0" dirty="0" err="1">
                <a:solidFill>
                  <a:srgbClr val="165788"/>
                </a:solidFill>
                <a:latin typeface="Georgia"/>
              </a:rPr>
              <a:t>if.</a:t>
            </a:r>
            <a:r>
              <a:rPr lang="en-US" sz="11000" b="1" dirty="0" err="1">
                <a:solidFill>
                  <a:srgbClr val="165788"/>
                </a:solidFill>
                <a:latin typeface="Georgia"/>
              </a:rPr>
              <a:t>then</a:t>
            </a:r>
            <a:r>
              <a:rPr lang="en-US" sz="11000" b="1" dirty="0">
                <a:solidFill>
                  <a:srgbClr val="165788"/>
                </a:solidFill>
                <a:latin typeface="Georgia"/>
              </a:rPr>
              <a:t>.</a:t>
            </a:r>
            <a:endParaRPr sz="11000" b="1" i="0" dirty="0">
              <a:solidFill>
                <a:srgbClr val="165788"/>
              </a:solidFill>
              <a:latin typeface="Georgia"/>
            </a:endParaRPr>
          </a:p>
        </p:txBody>
      </p:sp>
      <p:sp>
        <p:nvSpPr>
          <p:cNvPr id="9" name="TextBox 8">
            <a:extLst>
              <a:ext uri="{FF2B5EF4-FFF2-40B4-BE49-F238E27FC236}">
                <a16:creationId xmlns:a16="http://schemas.microsoft.com/office/drawing/2014/main" id="{0132BC6D-0417-F855-7549-2A0BFD138AFF}"/>
              </a:ext>
            </a:extLst>
          </p:cNvPr>
          <p:cNvSpPr txBox="1"/>
          <p:nvPr/>
        </p:nvSpPr>
        <p:spPr>
          <a:xfrm>
            <a:off x="502920" y="4617720"/>
            <a:ext cx="5852160" cy="1554480"/>
          </a:xfrm>
          <a:prstGeom prst="rect">
            <a:avLst/>
          </a:prstGeom>
          <a:noFill/>
        </p:spPr>
        <p:txBody>
          <a:bodyPr wrap="square" lIns="45720" tIns="22860" rIns="45720" bIns="22860" anchor="t">
            <a:spAutoFit/>
          </a:bodyPr>
          <a:lstStyle/>
          <a:p>
            <a:pPr algn="l"/>
            <a:r>
              <a:rPr sz="1600" b="0" i="1">
                <a:solidFill>
                  <a:srgbClr val="1A1A1A"/>
                </a:solidFill>
                <a:latin typeface="Georgia"/>
              </a:rPr>
              <a:t>A forecast worth relying on says: “If today's patterns hold, here's what enrollment looks like — and here's which patterns would have to break to make it wrong.”</a:t>
            </a:r>
          </a:p>
        </p:txBody>
      </p:sp>
      <p:sp>
        <p:nvSpPr>
          <p:cNvPr id="10" name="Rectangle 9">
            <a:extLst>
              <a:ext uri="{FF2B5EF4-FFF2-40B4-BE49-F238E27FC236}">
                <a16:creationId xmlns:a16="http://schemas.microsoft.com/office/drawing/2014/main" id="{020854F7-29CD-76F6-C8D4-4CAB4BBC7E1E}"/>
              </a:ext>
            </a:extLst>
          </p:cNvPr>
          <p:cNvSpPr/>
          <p:nvPr/>
        </p:nvSpPr>
        <p:spPr>
          <a:xfrm>
            <a:off x="6400800" y="1691640"/>
            <a:ext cx="5303520" cy="4389120"/>
          </a:xfrm>
          <a:prstGeom prst="rect">
            <a:avLst/>
          </a:prstGeom>
          <a:solidFill>
            <a:srgbClr val="1657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a:extLst>
              <a:ext uri="{FF2B5EF4-FFF2-40B4-BE49-F238E27FC236}">
                <a16:creationId xmlns:a16="http://schemas.microsoft.com/office/drawing/2014/main" id="{C94C22B7-EF98-DE8D-C996-3A08BB3F3F72}"/>
              </a:ext>
            </a:extLst>
          </p:cNvPr>
          <p:cNvSpPr txBox="1"/>
          <p:nvPr/>
        </p:nvSpPr>
        <p:spPr>
          <a:xfrm>
            <a:off x="6812280" y="2103120"/>
            <a:ext cx="4480560" cy="365760"/>
          </a:xfrm>
          <a:prstGeom prst="rect">
            <a:avLst/>
          </a:prstGeom>
          <a:noFill/>
        </p:spPr>
        <p:txBody>
          <a:bodyPr wrap="square" lIns="45720" tIns="22860" rIns="45720" bIns="22860" anchor="t">
            <a:spAutoFit/>
          </a:bodyPr>
          <a:lstStyle/>
          <a:p>
            <a:pPr algn="l"/>
            <a:r>
              <a:rPr sz="1100" b="1" i="0">
                <a:solidFill>
                  <a:srgbClr val="00ADD0"/>
                </a:solidFill>
                <a:latin typeface="Calibri"/>
              </a:rPr>
              <a:t>WHY THIS MATTERS FOR THE TASK FORCE</a:t>
            </a:r>
          </a:p>
        </p:txBody>
      </p:sp>
      <p:sp>
        <p:nvSpPr>
          <p:cNvPr id="12" name="TextBox 11">
            <a:extLst>
              <a:ext uri="{FF2B5EF4-FFF2-40B4-BE49-F238E27FC236}">
                <a16:creationId xmlns:a16="http://schemas.microsoft.com/office/drawing/2014/main" id="{0BA0FD60-0E74-582D-D746-71C5DB91D548}"/>
              </a:ext>
            </a:extLst>
          </p:cNvPr>
          <p:cNvSpPr txBox="1"/>
          <p:nvPr/>
        </p:nvSpPr>
        <p:spPr>
          <a:xfrm>
            <a:off x="6812280" y="2514600"/>
            <a:ext cx="4480560" cy="1280160"/>
          </a:xfrm>
          <a:prstGeom prst="rect">
            <a:avLst/>
          </a:prstGeom>
          <a:noFill/>
        </p:spPr>
        <p:txBody>
          <a:bodyPr wrap="square" lIns="45720" tIns="22860" rIns="45720" bIns="22860" anchor="t">
            <a:spAutoFit/>
          </a:bodyPr>
          <a:lstStyle/>
          <a:p>
            <a:pPr algn="l"/>
            <a:r>
              <a:rPr sz="2600" b="1" i="0">
                <a:solidFill>
                  <a:srgbClr val="FFFFFF"/>
                </a:solidFill>
                <a:latin typeface="Georgia"/>
              </a:rPr>
              <a:t>Not a crystal ball. A tool for your decisions.</a:t>
            </a:r>
          </a:p>
        </p:txBody>
      </p:sp>
      <p:sp>
        <p:nvSpPr>
          <p:cNvPr id="13" name="TextBox 12">
            <a:extLst>
              <a:ext uri="{FF2B5EF4-FFF2-40B4-BE49-F238E27FC236}">
                <a16:creationId xmlns:a16="http://schemas.microsoft.com/office/drawing/2014/main" id="{240CA1B2-1A22-ACC3-2AA2-1E49200FFA4E}"/>
              </a:ext>
            </a:extLst>
          </p:cNvPr>
          <p:cNvSpPr txBox="1"/>
          <p:nvPr/>
        </p:nvSpPr>
        <p:spPr>
          <a:xfrm>
            <a:off x="6812280" y="3931920"/>
            <a:ext cx="4480560" cy="1828800"/>
          </a:xfrm>
          <a:prstGeom prst="rect">
            <a:avLst/>
          </a:prstGeom>
          <a:noFill/>
        </p:spPr>
        <p:txBody>
          <a:bodyPr wrap="square" lIns="45720" tIns="22860" rIns="45720" bIns="22860" anchor="t">
            <a:spAutoFit/>
          </a:bodyPr>
          <a:lstStyle/>
          <a:p>
            <a:pPr algn="l"/>
            <a:r>
              <a:rPr sz="1300" b="0" i="0">
                <a:solidFill>
                  <a:srgbClr val="CFE6F0"/>
                </a:solidFill>
                <a:latin typeface="Calibri"/>
              </a:rPr>
              <a:t>Your work is about buildings, boundaries, and programs — decisions that have to hold up even if things come in a little higher or a little lower than expected. A forecast that writes down what it assumed gives you something to push back on. One that doesn't, doesn't.</a:t>
            </a:r>
          </a:p>
        </p:txBody>
      </p:sp>
    </p:spTree>
    <p:extLst>
      <p:ext uri="{BB962C8B-B14F-4D97-AF65-F5344CB8AC3E}">
        <p14:creationId xmlns:p14="http://schemas.microsoft.com/office/powerpoint/2010/main" val="4091886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aceOffImage" descr="Forecast Face-Off enrollment chart graphic"/>
          <p:cNvPicPr>
            <a:picLocks noChangeAspect="1"/>
          </p:cNvPicPr>
          <p:nvPr/>
        </p:nvPicPr>
        <p:blipFill>
          <a:blip r:embed="rId2"/>
          <a:stretch>
            <a:fillRect/>
          </a:stretch>
        </p:blipFill>
        <p:spPr>
          <a:xfrm>
            <a:off x="0" y="0"/>
            <a:ext cx="6096000" cy="6858000"/>
          </a:xfrm>
          <a:prstGeom prst="rect">
            <a:avLst/>
          </a:prstGeom>
        </p:spPr>
      </p:pic>
      <p:sp>
        <p:nvSpPr>
          <p:cNvPr id="3" name="RightBg"/>
          <p:cNvSpPr/>
          <p:nvPr/>
        </p:nvSpPr>
        <p:spPr>
          <a:xfrm>
            <a:off x="6096000" y="0"/>
            <a:ext cx="6096000" cy="6858000"/>
          </a:xfrm>
          <a:prstGeom prst="rect">
            <a:avLst/>
          </a:prstGeom>
          <a:solidFill>
            <a:srgbClr val="FFFFFF"/>
          </a:solidFill>
          <a:ln>
            <a:noFill/>
          </a:ln>
        </p:spPr>
        <p:txBody>
          <a:bodyPr rtlCol="0" anchor="ctr"/>
          <a:lstStyle/>
          <a:p>
            <a:endParaRPr/>
          </a:p>
        </p:txBody>
      </p:sp>
      <p:sp>
        <p:nvSpPr>
          <p:cNvPr id="4" name="SectionLabel"/>
          <p:cNvSpPr txBox="1"/>
          <p:nvPr/>
        </p:nvSpPr>
        <p:spPr>
          <a:xfrm>
            <a:off x="6705600" y="548640"/>
            <a:ext cx="4876800" cy="274320"/>
          </a:xfrm>
          <a:prstGeom prst="rect">
            <a:avLst/>
          </a:prstGeom>
          <a:noFill/>
        </p:spPr>
        <p:txBody>
          <a:bodyPr wrap="square" anchor="t"/>
          <a:lstStyle/>
          <a:p>
            <a:r>
              <a:rPr lang="en-US" sz="1100" b="1" dirty="0">
                <a:solidFill>
                  <a:srgbClr val="00ADD0"/>
                </a:solidFill>
                <a:latin typeface="Calibri"/>
              </a:rPr>
              <a:t>TABLE EXERCISE</a:t>
            </a:r>
          </a:p>
        </p:txBody>
      </p:sp>
      <p:sp>
        <p:nvSpPr>
          <p:cNvPr id="5" name="Title"/>
          <p:cNvSpPr txBox="1"/>
          <p:nvPr/>
        </p:nvSpPr>
        <p:spPr>
          <a:xfrm>
            <a:off x="6705600" y="822960"/>
            <a:ext cx="4876800" cy="731520"/>
          </a:xfrm>
          <a:prstGeom prst="rect">
            <a:avLst/>
          </a:prstGeom>
          <a:noFill/>
        </p:spPr>
        <p:txBody>
          <a:bodyPr wrap="square" anchor="t"/>
          <a:lstStyle/>
          <a:p>
            <a:r>
              <a:rPr lang="en-US" sz="3200" b="1" dirty="0">
                <a:solidFill>
                  <a:srgbClr val="165788"/>
                </a:solidFill>
                <a:latin typeface="Georgia"/>
              </a:rPr>
              <a:t>Forecast Face-Off</a:t>
            </a:r>
          </a:p>
        </p:txBody>
      </p:sp>
      <p:sp>
        <p:nvSpPr>
          <p:cNvPr id="6" name="AccentBar"/>
          <p:cNvSpPr/>
          <p:nvPr/>
        </p:nvSpPr>
        <p:spPr>
          <a:xfrm>
            <a:off x="6705600" y="1554480"/>
            <a:ext cx="1219200" cy="48768"/>
          </a:xfrm>
          <a:prstGeom prst="rect">
            <a:avLst/>
          </a:prstGeom>
          <a:solidFill>
            <a:srgbClr val="00ADD0"/>
          </a:solidFill>
          <a:ln>
            <a:noFill/>
          </a:ln>
        </p:spPr>
        <p:txBody>
          <a:bodyPr rtlCol="0" anchor="ctr"/>
          <a:lstStyle/>
          <a:p>
            <a:endParaRPr/>
          </a:p>
        </p:txBody>
      </p:sp>
      <p:sp>
        <p:nvSpPr>
          <p:cNvPr id="7" name="BodyText"/>
          <p:cNvSpPr txBox="1"/>
          <p:nvPr/>
        </p:nvSpPr>
        <p:spPr>
          <a:xfrm>
            <a:off x="6705600" y="1828800"/>
            <a:ext cx="4876800" cy="4114800"/>
          </a:xfrm>
          <a:prstGeom prst="rect">
            <a:avLst/>
          </a:prstGeom>
          <a:noFill/>
        </p:spPr>
        <p:txBody>
          <a:bodyPr wrap="square" anchor="t"/>
          <a:lstStyle/>
          <a:p>
            <a:pPr>
              <a:lnSpc>
                <a:spcPct val="150000"/>
              </a:lnSpc>
            </a:pPr>
            <a:r>
              <a:rPr lang="en-US" sz="1400" dirty="0">
                <a:solidFill>
                  <a:srgbClr val="4D4D4D"/>
                </a:solidFill>
                <a:latin typeface="Calibri"/>
              </a:rPr>
              <a:t>Your table has five years of enrollment data for a fictional school and a set of contextual clues — new housing, a competing private school, declining births, and more.</a:t>
            </a:r>
          </a:p>
          <a:p>
            <a:pPr>
              <a:lnSpc>
                <a:spcPct val="150000"/>
              </a:lnSpc>
            </a:pPr>
            <a:endParaRPr lang="en-US" sz="800" dirty="0">
              <a:solidFill>
                <a:srgbClr val="4D4D4D"/>
              </a:solidFill>
              <a:latin typeface="Calibri"/>
            </a:endParaRPr>
          </a:p>
          <a:p>
            <a:pPr>
              <a:lnSpc>
                <a:spcPct val="150000"/>
              </a:lnSpc>
            </a:pPr>
            <a:r>
              <a:rPr lang="en-US" sz="1400" b="1" dirty="0">
                <a:solidFill>
                  <a:srgbClr val="165788"/>
                </a:solidFill>
                <a:latin typeface="Calibri"/>
              </a:rPr>
              <a:t>Your mission:</a:t>
            </a:r>
            <a:r>
              <a:rPr lang="en-US" sz="1400" dirty="0">
                <a:solidFill>
                  <a:srgbClr val="4D4D4D"/>
                </a:solidFill>
                <a:latin typeface="Calibri"/>
              </a:rPr>
              <a:t> Produce a five-year enrollment forecast and identify the three key assumptions driving your projection.</a:t>
            </a:r>
          </a:p>
          <a:p>
            <a:pPr>
              <a:lnSpc>
                <a:spcPct val="150000"/>
              </a:lnSpc>
            </a:pPr>
            <a:endParaRPr lang="en-US" sz="800" dirty="0">
              <a:solidFill>
                <a:srgbClr val="4D4D4D"/>
              </a:solidFill>
              <a:latin typeface="Calibri"/>
            </a:endParaRPr>
          </a:p>
          <a:p>
            <a:pPr>
              <a:lnSpc>
                <a:spcPct val="150000"/>
              </a:lnSpc>
            </a:pPr>
            <a:r>
              <a:rPr lang="en-US" sz="1400" b="1" dirty="0">
                <a:solidFill>
                  <a:srgbClr val="00ADD0"/>
                </a:solidFill>
                <a:latin typeface="Calibri"/>
              </a:rPr>
              <a:t>15 minutes</a:t>
            </a:r>
            <a:r>
              <a:rPr lang="en-US" sz="1400" dirty="0">
                <a:solidFill>
                  <a:srgbClr val="4D4D4D"/>
                </a:solidFill>
                <a:latin typeface="Calibri"/>
              </a:rPr>
              <a:t>  •  Use the packet at your table</a:t>
            </a:r>
          </a:p>
          <a:p>
            <a:pPr>
              <a:lnSpc>
                <a:spcPct val="150000"/>
              </a:lnSpc>
            </a:pPr>
            <a:endParaRPr lang="en-US" sz="800" dirty="0">
              <a:solidFill>
                <a:srgbClr val="4D4D4D"/>
              </a:solidFill>
              <a:latin typeface="Calibri"/>
            </a:endParaRPr>
          </a:p>
          <a:p>
            <a:pPr>
              <a:lnSpc>
                <a:spcPct val="150000"/>
              </a:lnSpc>
            </a:pPr>
            <a:r>
              <a:rPr lang="en-US" sz="1200" i="1" dirty="0">
                <a:solidFill>
                  <a:srgbClr val="9CA3AF"/>
                </a:solidFill>
                <a:latin typeface="Calibri"/>
              </a:rPr>
              <a:t>There are no wrong answers — the goal is to surface how assumptions shape forecasts.</a:t>
            </a:r>
          </a:p>
          <a:p>
            <a:pPr>
              <a:lnSpc>
                <a:spcPct val="150000"/>
              </a:lnSpc>
            </a:pPr>
            <a:endParaRPr lang="en-US" sz="800" dirty="0">
              <a:solidFill>
                <a:srgbClr val="4D4D4D"/>
              </a:solidFill>
              <a:latin typeface="Calibri"/>
            </a:endParaRPr>
          </a:p>
          <a:p>
            <a:pPr>
              <a:lnSpc>
                <a:spcPct val="150000"/>
              </a:lnSpc>
            </a:pPr>
            <a:r>
              <a:rPr lang="en-US" sz="1200" dirty="0">
                <a:solidFill>
                  <a:srgbClr val="6B7280"/>
                </a:solidFill>
                <a:latin typeface="Calibri"/>
              </a:rPr>
              <a:t>When time is called, write your group’s 2030–31 forecast number in large text on your table card. Hold it up!</a:t>
            </a:r>
          </a:p>
        </p:txBody>
      </p:sp>
      <p:sp>
        <p:nvSpPr>
          <p:cNvPr id="8" name="FooterLine"/>
          <p:cNvSpPr/>
          <p:nvPr/>
        </p:nvSpPr>
        <p:spPr>
          <a:xfrm>
            <a:off x="6400800" y="6400800"/>
            <a:ext cx="5486400" cy="0"/>
          </a:xfrm>
          <a:prstGeom prst="line">
            <a:avLst/>
          </a:prstGeom>
          <a:ln w="12700">
            <a:solidFill>
              <a:srgbClr val="00ADD0"/>
            </a:solidFill>
          </a:ln>
        </p:spPr>
        <p:txBody>
          <a:bodyPr/>
          <a:lstStyle/>
          <a:p>
            <a:endParaRPr/>
          </a:p>
        </p:txBody>
      </p:sp>
      <p:sp>
        <p:nvSpPr>
          <p:cNvPr id="9" name="FooterText"/>
          <p:cNvSpPr txBox="1"/>
          <p:nvPr/>
        </p:nvSpPr>
        <p:spPr>
          <a:xfrm>
            <a:off x="6400800" y="6461760"/>
            <a:ext cx="3200400" cy="274320"/>
          </a:xfrm>
          <a:prstGeom prst="rect">
            <a:avLst/>
          </a:prstGeom>
          <a:noFill/>
        </p:spPr>
        <p:txBody>
          <a:bodyPr wrap="square" anchor="t"/>
          <a:lstStyle/>
          <a:p>
            <a:r>
              <a:rPr lang="en-US" sz="900" i="1" dirty="0">
                <a:solidFill>
                  <a:srgbClr val="9CA3AF"/>
                </a:solidFill>
                <a:latin typeface="Calibri"/>
              </a:rPr>
              <a:t>02 · Best Practices · p. 22</a:t>
            </a:r>
          </a:p>
        </p:txBody>
      </p:sp>
      <p:pic>
        <p:nvPicPr>
          <p:cNvPr id="10" name="Logo" descr="DAA logo"/>
          <p:cNvPicPr>
            <a:picLocks noChangeAspect="1"/>
          </p:cNvPicPr>
          <p:nvPr/>
        </p:nvPicPr>
        <p:blipFill>
          <a:blip r:embed="rId3"/>
          <a:stretch>
            <a:fillRect/>
          </a:stretch>
        </p:blipFill>
        <p:spPr>
          <a:xfrm>
            <a:off x="10545775" y="6355080"/>
            <a:ext cx="1143000" cy="3009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p:cNvSpPr/>
          <p:nvPr/>
        </p:nvSpPr>
        <p:spPr>
          <a:xfrm>
            <a:off x="0" y="0"/>
            <a:ext cx="12192000" cy="6858000"/>
          </a:xfrm>
          <a:prstGeom prst="rect">
            <a:avLst/>
          </a:prstGeom>
          <a:solidFill>
            <a:srgbClr val="F5F7F9"/>
          </a:solidFill>
          <a:ln>
            <a:noFill/>
          </a:ln>
        </p:spPr>
        <p:txBody>
          <a:bodyPr/>
          <a:lstStyle/>
          <a:p>
            <a:endParaRPr/>
          </a:p>
        </p:txBody>
      </p:sp>
      <p:sp>
        <p:nvSpPr>
          <p:cNvPr id="3" name="HeaderBand"/>
          <p:cNvSpPr/>
          <p:nvPr/>
        </p:nvSpPr>
        <p:spPr>
          <a:xfrm>
            <a:off x="0" y="0"/>
            <a:ext cx="12192000" cy="1737360"/>
          </a:xfrm>
          <a:prstGeom prst="rect">
            <a:avLst/>
          </a:prstGeom>
          <a:solidFill>
            <a:srgbClr val="165788"/>
          </a:solidFill>
          <a:ln>
            <a:noFill/>
          </a:ln>
        </p:spPr>
        <p:txBody>
          <a:bodyPr/>
          <a:lstStyle/>
          <a:p>
            <a:endParaRPr/>
          </a:p>
        </p:txBody>
      </p:sp>
      <p:sp>
        <p:nvSpPr>
          <p:cNvPr id="4" name="Label"/>
          <p:cNvSpPr txBox="1"/>
          <p:nvPr/>
        </p:nvSpPr>
        <p:spPr>
          <a:xfrm>
            <a:off x="609600" y="274320"/>
            <a:ext cx="10972800" cy="274320"/>
          </a:xfrm>
          <a:prstGeom prst="rect">
            <a:avLst/>
          </a:prstGeom>
          <a:noFill/>
        </p:spPr>
        <p:txBody>
          <a:bodyPr wrap="square" anchor="t"/>
          <a:lstStyle/>
          <a:p>
            <a:r>
              <a:rPr lang="en-US" sz="1100" b="1" dirty="0">
                <a:solidFill>
                  <a:srgbClr val="00ADD0"/>
                </a:solidFill>
                <a:latin typeface="Calibri"/>
              </a:rPr>
              <a:t>02 · BEST PRACTICES</a:t>
            </a:r>
          </a:p>
        </p:txBody>
      </p:sp>
      <p:sp>
        <p:nvSpPr>
          <p:cNvPr id="5" name="Title"/>
          <p:cNvSpPr txBox="1"/>
          <p:nvPr/>
        </p:nvSpPr>
        <p:spPr>
          <a:xfrm>
            <a:off x="609600" y="548640"/>
            <a:ext cx="10972800" cy="548640"/>
          </a:xfrm>
          <a:prstGeom prst="rect">
            <a:avLst/>
          </a:prstGeom>
          <a:noFill/>
        </p:spPr>
        <p:txBody>
          <a:bodyPr wrap="square" anchor="t"/>
          <a:lstStyle/>
          <a:p>
            <a:r>
              <a:rPr lang="en-US" sz="2800" b="1" dirty="0">
                <a:solidFill>
                  <a:srgbClr val="FFFFFF"/>
                </a:solidFill>
                <a:latin typeface="Georgia"/>
              </a:rPr>
              <a:t>Every forecast rests on two pillars</a:t>
            </a:r>
          </a:p>
        </p:txBody>
      </p:sp>
      <p:sp>
        <p:nvSpPr>
          <p:cNvPr id="6" name="Subtitle"/>
          <p:cNvSpPr txBox="1"/>
          <p:nvPr/>
        </p:nvSpPr>
        <p:spPr>
          <a:xfrm>
            <a:off x="609600" y="1143000"/>
            <a:ext cx="10972800" cy="457200"/>
          </a:xfrm>
          <a:prstGeom prst="rect">
            <a:avLst/>
          </a:prstGeom>
          <a:noFill/>
        </p:spPr>
        <p:txBody>
          <a:bodyPr wrap="square" anchor="t"/>
          <a:lstStyle/>
          <a:p>
            <a:r>
              <a:rPr lang="en-US" sz="1400" i="1" dirty="0">
                <a:solidFill>
                  <a:srgbClr val="B0D0E8"/>
                </a:solidFill>
                <a:latin typeface="Calibri"/>
              </a:rPr>
              <a:t>Get either pillar wrong and the whole structure wobbles. Good practice invests equally in both — and makes both inspectable.</a:t>
            </a:r>
          </a:p>
        </p:txBody>
      </p:sp>
      <p:sp>
        <p:nvSpPr>
          <p:cNvPr id="7" name="DataCard"/>
          <p:cNvSpPr/>
          <p:nvPr/>
        </p:nvSpPr>
        <p:spPr>
          <a:xfrm>
            <a:off x="609600" y="1920240"/>
            <a:ext cx="5303520" cy="4480560"/>
          </a:xfrm>
          <a:prstGeom prst="roundRect">
            <a:avLst>
              <a:gd name="adj" fmla="val 2000"/>
            </a:avLst>
          </a:prstGeom>
          <a:solidFill>
            <a:srgbClr val="FFFFFF"/>
          </a:solidFill>
          <a:ln w="6350">
            <a:solidFill>
              <a:srgbClr val="E5E7EB"/>
            </a:solidFill>
          </a:ln>
        </p:spPr>
        <p:txBody>
          <a:bodyPr/>
          <a:lstStyle/>
          <a:p>
            <a:endParaRPr/>
          </a:p>
        </p:txBody>
      </p:sp>
      <p:sp>
        <p:nvSpPr>
          <p:cNvPr id="8" name="DataBadge"/>
          <p:cNvSpPr/>
          <p:nvPr/>
        </p:nvSpPr>
        <p:spPr>
          <a:xfrm>
            <a:off x="609600" y="1920240"/>
            <a:ext cx="5303520" cy="457200"/>
          </a:xfrm>
          <a:prstGeom prst="roundRect">
            <a:avLst>
              <a:gd name="adj" fmla="val 2000"/>
            </a:avLst>
          </a:prstGeom>
          <a:solidFill>
            <a:srgbClr val="165788"/>
          </a:solidFill>
          <a:ln>
            <a:noFill/>
          </a:ln>
        </p:spPr>
        <p:txBody>
          <a:bodyPr/>
          <a:lstStyle/>
          <a:p>
            <a:endParaRPr/>
          </a:p>
        </p:txBody>
      </p:sp>
      <p:sp>
        <p:nvSpPr>
          <p:cNvPr id="81" name="DataBadgeCover"/>
          <p:cNvSpPr/>
          <p:nvPr/>
        </p:nvSpPr>
        <p:spPr>
          <a:xfrm>
            <a:off x="609600" y="2286000"/>
            <a:ext cx="5303520" cy="114840"/>
          </a:xfrm>
          <a:prstGeom prst="rect">
            <a:avLst/>
          </a:prstGeom>
          <a:solidFill>
            <a:srgbClr val="165788"/>
          </a:solidFill>
          <a:ln>
            <a:noFill/>
          </a:ln>
        </p:spPr>
        <p:txBody>
          <a:bodyPr/>
          <a:lstStyle/>
          <a:p>
            <a:endParaRPr/>
          </a:p>
        </p:txBody>
      </p:sp>
      <p:sp>
        <p:nvSpPr>
          <p:cNvPr id="9" name="DataTitle"/>
          <p:cNvSpPr txBox="1"/>
          <p:nvPr/>
        </p:nvSpPr>
        <p:spPr>
          <a:xfrm>
            <a:off x="853440" y="1981200"/>
            <a:ext cx="4815840" cy="365760"/>
          </a:xfrm>
          <a:prstGeom prst="rect">
            <a:avLst/>
          </a:prstGeom>
          <a:noFill/>
        </p:spPr>
        <p:txBody>
          <a:bodyPr wrap="square" anchor="ctr"/>
          <a:lstStyle/>
          <a:p>
            <a:r>
              <a:rPr lang="en-US" sz="1000" b="1" dirty="0">
                <a:solidFill>
                  <a:srgbClr val="00ADD0"/>
                </a:solidFill>
                <a:latin typeface="Calibri"/>
              </a:rPr>
              <a:t>PILLAR 1</a:t>
            </a:r>
          </a:p>
          <a:p>
            <a:r>
              <a:rPr lang="en-US" sz="2000" b="1" dirty="0">
                <a:solidFill>
                  <a:srgbClr val="FFFFFF"/>
                </a:solidFill>
                <a:latin typeface="Georgia"/>
              </a:rPr>
              <a:t>Data</a:t>
            </a:r>
          </a:p>
        </p:txBody>
      </p:sp>
      <p:sp>
        <p:nvSpPr>
          <p:cNvPr id="10" name="DataItems"/>
          <p:cNvSpPr txBox="1"/>
          <p:nvPr/>
        </p:nvSpPr>
        <p:spPr>
          <a:xfrm>
            <a:off x="853440" y="2560320"/>
            <a:ext cx="4815840" cy="3657600"/>
          </a:xfrm>
          <a:prstGeom prst="rect">
            <a:avLst/>
          </a:prstGeom>
          <a:noFill/>
        </p:spPr>
        <p:txBody>
          <a:bodyPr wrap="square" lIns="0" tIns="0" rIns="0" bIns="0" anchor="t"/>
          <a:lstStyle/>
          <a:p>
            <a:pPr>
              <a:lnSpc>
                <a:spcPct val="130000"/>
              </a:lnSpc>
              <a:spcAft>
                <a:spcPts val="800"/>
              </a:spcAft>
            </a:pPr>
            <a:r>
              <a:rPr lang="en-US" sz="1200" b="1" dirty="0">
                <a:solidFill>
                  <a:srgbClr val="165788"/>
                </a:solidFill>
                <a:latin typeface="Calibri"/>
              </a:rPr>
              <a:t>Official sources</a:t>
            </a:r>
            <a:br>
              <a:rPr lang="en-US" sz="1100" dirty="0"/>
            </a:br>
            <a:r>
              <a:rPr lang="en-US" sz="1100" dirty="0">
                <a:solidFill>
                  <a:srgbClr val="6B7280"/>
                </a:solidFill>
                <a:latin typeface="Calibri"/>
              </a:rPr>
              <a:t>Census Bureau, state vital-stats registry, state education agency, county assessor.</a:t>
            </a:r>
          </a:p>
          <a:p>
            <a:pPr>
              <a:lnSpc>
                <a:spcPct val="130000"/>
              </a:lnSpc>
              <a:spcAft>
                <a:spcPts val="800"/>
              </a:spcAft>
            </a:pPr>
            <a:r>
              <a:rPr lang="en-US" sz="1200" b="1" dirty="0">
                <a:solidFill>
                  <a:srgbClr val="165788"/>
                </a:solidFill>
                <a:latin typeface="Calibri"/>
              </a:rPr>
              <a:t>Historical depth</a:t>
            </a:r>
            <a:br>
              <a:rPr lang="en-US" sz="1100" dirty="0"/>
            </a:br>
            <a:r>
              <a:rPr lang="en-US" sz="1100" dirty="0">
                <a:solidFill>
                  <a:srgbClr val="6B7280"/>
                </a:solidFill>
                <a:latin typeface="Calibri"/>
              </a:rPr>
              <a:t>At least ten years of enrollment by grade and school. Shorter horizons can’t separate structural trends from one-year blips.</a:t>
            </a:r>
          </a:p>
          <a:p>
            <a:pPr>
              <a:lnSpc>
                <a:spcPct val="130000"/>
              </a:lnSpc>
              <a:spcAft>
                <a:spcPts val="800"/>
              </a:spcAft>
            </a:pPr>
            <a:r>
              <a:rPr lang="en-US" sz="1200" b="1" dirty="0">
                <a:solidFill>
                  <a:srgbClr val="165788"/>
                </a:solidFill>
                <a:latin typeface="Calibri"/>
              </a:rPr>
              <a:t>Geographic granularity</a:t>
            </a:r>
            <a:br>
              <a:rPr lang="en-US" sz="1100" dirty="0"/>
            </a:br>
            <a:r>
              <a:rPr lang="en-US" sz="1100" dirty="0">
                <a:solidFill>
                  <a:srgbClr val="6B7280"/>
                </a:solidFill>
                <a:latin typeface="Calibri"/>
              </a:rPr>
              <a:t>Tract, attendance-area, subdivision — not just district totals. Growth never hits every school equally.</a:t>
            </a:r>
          </a:p>
          <a:p>
            <a:pPr>
              <a:lnSpc>
                <a:spcPct val="130000"/>
              </a:lnSpc>
              <a:spcAft>
                <a:spcPts val="800"/>
              </a:spcAft>
            </a:pPr>
            <a:r>
              <a:rPr lang="en-US" sz="1200" b="1" dirty="0">
                <a:solidFill>
                  <a:srgbClr val="165788"/>
                </a:solidFill>
                <a:latin typeface="Calibri"/>
              </a:rPr>
              <a:t>Key streams</a:t>
            </a:r>
            <a:br>
              <a:rPr lang="en-US" sz="1100" dirty="0"/>
            </a:br>
            <a:r>
              <a:rPr lang="en-US" sz="1100" dirty="0">
                <a:solidFill>
                  <a:srgbClr val="6B7280"/>
                </a:solidFill>
                <a:latin typeface="Calibri"/>
              </a:rPr>
              <a:t>Resident births, Census population by age, enrollment by grade, housing permits and occupancy, boundary and program history.</a:t>
            </a:r>
          </a:p>
        </p:txBody>
      </p:sp>
      <p:sp>
        <p:nvSpPr>
          <p:cNvPr id="11" name="AssumCard"/>
          <p:cNvSpPr/>
          <p:nvPr/>
        </p:nvSpPr>
        <p:spPr>
          <a:xfrm>
            <a:off x="6278880" y="1920240"/>
            <a:ext cx="5303520" cy="4480560"/>
          </a:xfrm>
          <a:prstGeom prst="roundRect">
            <a:avLst>
              <a:gd name="adj" fmla="val 2000"/>
            </a:avLst>
          </a:prstGeom>
          <a:solidFill>
            <a:srgbClr val="FFFFFF"/>
          </a:solidFill>
          <a:ln w="6350">
            <a:solidFill>
              <a:srgbClr val="E5E7EB"/>
            </a:solidFill>
          </a:ln>
        </p:spPr>
        <p:txBody>
          <a:bodyPr/>
          <a:lstStyle/>
          <a:p>
            <a:endParaRPr/>
          </a:p>
        </p:txBody>
      </p:sp>
      <p:sp>
        <p:nvSpPr>
          <p:cNvPr id="12" name="AssumBadge"/>
          <p:cNvSpPr/>
          <p:nvPr/>
        </p:nvSpPr>
        <p:spPr>
          <a:xfrm>
            <a:off x="6278880" y="1920240"/>
            <a:ext cx="5303520" cy="457200"/>
          </a:xfrm>
          <a:prstGeom prst="roundRect">
            <a:avLst>
              <a:gd name="adj" fmla="val 2000"/>
            </a:avLst>
          </a:prstGeom>
          <a:solidFill>
            <a:srgbClr val="00ADD0"/>
          </a:solidFill>
          <a:ln>
            <a:noFill/>
          </a:ln>
        </p:spPr>
        <p:txBody>
          <a:bodyPr/>
          <a:lstStyle/>
          <a:p>
            <a:endParaRPr/>
          </a:p>
        </p:txBody>
      </p:sp>
      <p:sp>
        <p:nvSpPr>
          <p:cNvPr id="121" name="AssumBadgeCover"/>
          <p:cNvSpPr/>
          <p:nvPr/>
        </p:nvSpPr>
        <p:spPr>
          <a:xfrm>
            <a:off x="6278880" y="2286000"/>
            <a:ext cx="5303520" cy="114840"/>
          </a:xfrm>
          <a:prstGeom prst="rect">
            <a:avLst/>
          </a:prstGeom>
          <a:solidFill>
            <a:srgbClr val="00ADD0"/>
          </a:solidFill>
          <a:ln>
            <a:noFill/>
          </a:ln>
        </p:spPr>
        <p:txBody>
          <a:bodyPr/>
          <a:lstStyle/>
          <a:p>
            <a:endParaRPr/>
          </a:p>
        </p:txBody>
      </p:sp>
      <p:sp>
        <p:nvSpPr>
          <p:cNvPr id="13" name="AssumTitle"/>
          <p:cNvSpPr txBox="1"/>
          <p:nvPr/>
        </p:nvSpPr>
        <p:spPr>
          <a:xfrm>
            <a:off x="6522720" y="1981200"/>
            <a:ext cx="4815840" cy="365760"/>
          </a:xfrm>
          <a:prstGeom prst="rect">
            <a:avLst/>
          </a:prstGeom>
          <a:noFill/>
        </p:spPr>
        <p:txBody>
          <a:bodyPr wrap="square" anchor="ctr"/>
          <a:lstStyle/>
          <a:p>
            <a:r>
              <a:rPr lang="en-US" sz="1000" b="1" dirty="0">
                <a:solidFill>
                  <a:srgbClr val="FFFFFF"/>
                </a:solidFill>
                <a:latin typeface="Calibri"/>
              </a:rPr>
              <a:t>PILLAR 2</a:t>
            </a:r>
          </a:p>
          <a:p>
            <a:r>
              <a:rPr lang="en-US" sz="2000" b="1" dirty="0">
                <a:solidFill>
                  <a:srgbClr val="FFFFFF"/>
                </a:solidFill>
                <a:latin typeface="Georgia"/>
              </a:rPr>
              <a:t>Assumptions</a:t>
            </a:r>
          </a:p>
        </p:txBody>
      </p:sp>
      <p:sp>
        <p:nvSpPr>
          <p:cNvPr id="14" name="AssumItems"/>
          <p:cNvSpPr txBox="1"/>
          <p:nvPr/>
        </p:nvSpPr>
        <p:spPr>
          <a:xfrm>
            <a:off x="6522720" y="2560320"/>
            <a:ext cx="4815840" cy="3657600"/>
          </a:xfrm>
          <a:prstGeom prst="rect">
            <a:avLst/>
          </a:prstGeom>
          <a:noFill/>
        </p:spPr>
        <p:txBody>
          <a:bodyPr wrap="square" lIns="0" tIns="0" rIns="0" bIns="0" anchor="t"/>
          <a:lstStyle/>
          <a:p>
            <a:pPr>
              <a:lnSpc>
                <a:spcPct val="130000"/>
              </a:lnSpc>
              <a:spcAft>
                <a:spcPts val="800"/>
              </a:spcAft>
            </a:pPr>
            <a:r>
              <a:rPr lang="en-US" sz="1200" b="1" dirty="0">
                <a:solidFill>
                  <a:srgbClr val="165788"/>
                </a:solidFill>
                <a:latin typeface="Calibri"/>
              </a:rPr>
              <a:t>Demographic</a:t>
            </a:r>
            <a:br>
              <a:rPr lang="en-US" sz="1100" dirty="0"/>
            </a:br>
            <a:r>
              <a:rPr lang="en-US" sz="1100" dirty="0">
                <a:solidFill>
                  <a:srgbClr val="6B7280"/>
                </a:solidFill>
                <a:latin typeface="Calibri"/>
              </a:rPr>
              <a:t>Grade-progression ratios and stability. Birth cohort translation to kindergarten. Migration by age, tenure, and school-age status. Aging-in-place and housing-turnover yield.</a:t>
            </a:r>
          </a:p>
          <a:p>
            <a:pPr>
              <a:lnSpc>
                <a:spcPct val="130000"/>
              </a:lnSpc>
              <a:spcAft>
                <a:spcPts val="800"/>
              </a:spcAft>
            </a:pPr>
            <a:r>
              <a:rPr lang="en-US" sz="1200" b="1" dirty="0">
                <a:solidFill>
                  <a:srgbClr val="165788"/>
                </a:solidFill>
                <a:latin typeface="Calibri"/>
              </a:rPr>
              <a:t>Structural</a:t>
            </a:r>
            <a:br>
              <a:rPr lang="en-US" sz="1100" dirty="0"/>
            </a:br>
            <a:r>
              <a:rPr lang="en-US" sz="1100" dirty="0">
                <a:solidFill>
                  <a:srgbClr val="6B7280"/>
                </a:solidFill>
                <a:latin typeface="Calibri"/>
              </a:rPr>
              <a:t>Attendance boundaries locked, pending, or likely to change. Residential pipeline: permitted, under-construction, planned. Single-family vs. multifamily yield factors.</a:t>
            </a:r>
          </a:p>
          <a:p>
            <a:pPr>
              <a:lnSpc>
                <a:spcPct val="130000"/>
              </a:lnSpc>
              <a:spcAft>
                <a:spcPts val="800"/>
              </a:spcAft>
            </a:pPr>
            <a:r>
              <a:rPr lang="en-US" sz="1200" b="1" dirty="0">
                <a:solidFill>
                  <a:srgbClr val="165788"/>
                </a:solidFill>
                <a:latin typeface="Calibri"/>
              </a:rPr>
              <a:t>Program and choice</a:t>
            </a:r>
            <a:br>
              <a:rPr lang="en-US" sz="1100" dirty="0"/>
            </a:br>
            <a:r>
              <a:rPr lang="en-US" sz="1100" dirty="0">
                <a:solidFill>
                  <a:srgbClr val="6B7280"/>
                </a:solidFill>
                <a:latin typeface="Calibri"/>
              </a:rPr>
              <a:t>Charter, private, and homeschool shares. Program-driven enrollment (magnet, SPED, language). Planned openings, closures, or grade reconfigurations.</a:t>
            </a:r>
          </a:p>
          <a:p>
            <a:pPr>
              <a:lnSpc>
                <a:spcPct val="130000"/>
              </a:lnSpc>
            </a:pPr>
            <a:r>
              <a:rPr lang="en-US" sz="1100" i="1" dirty="0">
                <a:solidFill>
                  <a:srgbClr val="9CA3AF"/>
                </a:solidFill>
                <a:latin typeface="Calibri"/>
              </a:rPr>
              <a:t>Assumptions should be grounded in local context and written down.</a:t>
            </a:r>
          </a:p>
        </p:txBody>
      </p:sp>
      <p:sp>
        <p:nvSpPr>
          <p:cNvPr id="15" name="FooterLine"/>
          <p:cNvSpPr/>
          <p:nvPr/>
        </p:nvSpPr>
        <p:spPr>
          <a:xfrm>
            <a:off x="609600" y="6583680"/>
            <a:ext cx="10972800" cy="0"/>
          </a:xfrm>
          <a:prstGeom prst="line">
            <a:avLst/>
          </a:prstGeom>
          <a:ln w="12700">
            <a:solidFill>
              <a:srgbClr val="00ADD0"/>
            </a:solidFill>
          </a:ln>
        </p:spPr>
        <p:txBody>
          <a:bodyPr/>
          <a:lstStyle/>
          <a:p>
            <a:endParaRPr/>
          </a:p>
        </p:txBody>
      </p:sp>
      <p:sp>
        <p:nvSpPr>
          <p:cNvPr id="16" name="FooterText"/>
          <p:cNvSpPr txBox="1"/>
          <p:nvPr/>
        </p:nvSpPr>
        <p:spPr>
          <a:xfrm>
            <a:off x="609600" y="6614160"/>
            <a:ext cx="4572000" cy="243840"/>
          </a:xfrm>
          <a:prstGeom prst="rect">
            <a:avLst/>
          </a:prstGeom>
          <a:noFill/>
        </p:spPr>
        <p:txBody>
          <a:bodyPr wrap="square" anchor="t"/>
          <a:lstStyle/>
          <a:p>
            <a:r>
              <a:rPr lang="en-US" sz="900" i="1" dirty="0">
                <a:solidFill>
                  <a:srgbClr val="9CA3AF"/>
                </a:solidFill>
                <a:latin typeface="Calibri"/>
              </a:rPr>
              <a:t>02 · Best Practices · p. 23</a:t>
            </a:r>
          </a:p>
        </p:txBody>
      </p:sp>
      <p:pic>
        <p:nvPicPr>
          <p:cNvPr id="17" name="Logo" descr="DAA logo"/>
          <p:cNvPicPr>
            <a:picLocks noChangeAspect="1"/>
          </p:cNvPicPr>
          <p:nvPr/>
        </p:nvPicPr>
        <p:blipFill>
          <a:blip r:embed="rId2"/>
          <a:stretch>
            <a:fillRect/>
          </a:stretch>
        </p:blipFill>
        <p:spPr>
          <a:xfrm>
            <a:off x="10545775" y="6355080"/>
            <a:ext cx="1143000" cy="30093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02 · BEST PRACTICES</a:t>
            </a:r>
          </a:p>
        </p:txBody>
      </p:sp>
      <p:sp>
        <p:nvSpPr>
          <p:cNvPr id="3" name="TextBox 2"/>
          <p:cNvSpPr txBox="1"/>
          <p:nvPr/>
        </p:nvSpPr>
        <p:spPr>
          <a:xfrm>
            <a:off x="502920" y="658368"/>
            <a:ext cx="11155680" cy="907941"/>
          </a:xfrm>
          <a:prstGeom prst="rect">
            <a:avLst/>
          </a:prstGeom>
          <a:noFill/>
        </p:spPr>
        <p:txBody>
          <a:bodyPr wrap="square" lIns="45720" tIns="22860" rIns="45720" bIns="22860" anchor="t">
            <a:spAutoFit/>
          </a:bodyPr>
          <a:lstStyle/>
          <a:p>
            <a:pPr algn="l"/>
            <a:r>
              <a:rPr lang="en-US" sz="2800" b="1" i="0" dirty="0">
                <a:solidFill>
                  <a:srgbClr val="165788"/>
                </a:solidFill>
                <a:latin typeface="Georgia"/>
              </a:rPr>
              <a:t>Different methods for forecasting. Each with their own strengths and weaknesses.</a:t>
            </a:r>
            <a:endParaRPr sz="2800" b="1" i="0" dirty="0">
              <a:solidFill>
                <a:srgbClr val="165788"/>
              </a:solidFill>
              <a:latin typeface="Georgia"/>
            </a:endParaRPr>
          </a:p>
        </p:txBody>
      </p:sp>
      <p:sp>
        <p:nvSpPr>
          <p:cNvPr id="4" name="Rectangle 3"/>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daa-logo.png"/>
          <p:cNvPicPr>
            <a:picLocks noChangeAspect="1"/>
          </p:cNvPicPr>
          <p:nvPr/>
        </p:nvPicPr>
        <p:blipFill>
          <a:blip r:embed="rId2"/>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02 · Best Practices · p. 24</a:t>
            </a:r>
          </a:p>
        </p:txBody>
      </p:sp>
      <p:sp>
        <p:nvSpPr>
          <p:cNvPr id="7" name="Rectangle 6"/>
          <p:cNvSpPr/>
          <p:nvPr/>
        </p:nvSpPr>
        <p:spPr>
          <a:xfrm>
            <a:off x="502920" y="2651760"/>
            <a:ext cx="1722120" cy="347472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Rectangle 7"/>
          <p:cNvSpPr/>
          <p:nvPr/>
        </p:nvSpPr>
        <p:spPr>
          <a:xfrm>
            <a:off x="502920" y="2651760"/>
            <a:ext cx="1722120" cy="73152"/>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731520" y="2880360"/>
            <a:ext cx="1356360" cy="365760"/>
          </a:xfrm>
          <a:prstGeom prst="rect">
            <a:avLst/>
          </a:prstGeom>
          <a:noFill/>
        </p:spPr>
        <p:txBody>
          <a:bodyPr wrap="square" lIns="45720" tIns="22860" rIns="45720" bIns="22860" anchor="t">
            <a:spAutoFit/>
          </a:bodyPr>
          <a:lstStyle/>
          <a:p>
            <a:pPr algn="l"/>
            <a:r>
              <a:rPr sz="2200" b="1" i="0">
                <a:solidFill>
                  <a:srgbClr val="00ADD0"/>
                </a:solidFill>
                <a:latin typeface="Georgia"/>
              </a:rPr>
              <a:t>01</a:t>
            </a:r>
          </a:p>
        </p:txBody>
      </p:sp>
      <p:sp>
        <p:nvSpPr>
          <p:cNvPr id="10" name="TextBox 9"/>
          <p:cNvSpPr txBox="1"/>
          <p:nvPr/>
        </p:nvSpPr>
        <p:spPr>
          <a:xfrm>
            <a:off x="731520" y="3337560"/>
            <a:ext cx="1356360" cy="731520"/>
          </a:xfrm>
          <a:prstGeom prst="rect">
            <a:avLst/>
          </a:prstGeom>
          <a:noFill/>
        </p:spPr>
        <p:txBody>
          <a:bodyPr wrap="square" lIns="45720" tIns="22860" rIns="45720" bIns="22860" anchor="t">
            <a:spAutoFit/>
          </a:bodyPr>
          <a:lstStyle/>
          <a:p>
            <a:pPr algn="l"/>
            <a:r>
              <a:rPr sz="1400" b="1" i="0">
                <a:solidFill>
                  <a:srgbClr val="165788"/>
                </a:solidFill>
                <a:latin typeface="Georgia"/>
              </a:rPr>
              <a:t>Cohort-Component</a:t>
            </a:r>
          </a:p>
        </p:txBody>
      </p:sp>
      <p:sp>
        <p:nvSpPr>
          <p:cNvPr id="11" name="TextBox 10"/>
          <p:cNvSpPr txBox="1"/>
          <p:nvPr/>
        </p:nvSpPr>
        <p:spPr>
          <a:xfrm>
            <a:off x="731520" y="4069080"/>
            <a:ext cx="1356360" cy="1920240"/>
          </a:xfrm>
          <a:prstGeom prst="rect">
            <a:avLst/>
          </a:prstGeom>
          <a:noFill/>
        </p:spPr>
        <p:txBody>
          <a:bodyPr wrap="square" lIns="45720" tIns="22860" rIns="45720" bIns="22860" anchor="t">
            <a:spAutoFit/>
          </a:bodyPr>
          <a:lstStyle/>
          <a:p>
            <a:pPr algn="l"/>
            <a:r>
              <a:rPr sz="1000" b="0" i="0">
                <a:solidFill>
                  <a:srgbClr val="1A1A1A"/>
                </a:solidFill>
                <a:latin typeface="Calibri"/>
              </a:rPr>
              <a:t>Track each birth cohort from birth through grade 12. The demographic workhorse.</a:t>
            </a:r>
          </a:p>
        </p:txBody>
      </p:sp>
      <p:sp>
        <p:nvSpPr>
          <p:cNvPr id="12" name="Rectangle 11"/>
          <p:cNvSpPr/>
          <p:nvPr/>
        </p:nvSpPr>
        <p:spPr>
          <a:xfrm>
            <a:off x="2407920" y="2651760"/>
            <a:ext cx="1722120" cy="347472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a:xfrm>
            <a:off x="2407920" y="2651760"/>
            <a:ext cx="1722120" cy="73152"/>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2636520" y="2880360"/>
            <a:ext cx="1356360" cy="365760"/>
          </a:xfrm>
          <a:prstGeom prst="rect">
            <a:avLst/>
          </a:prstGeom>
          <a:noFill/>
        </p:spPr>
        <p:txBody>
          <a:bodyPr wrap="square" lIns="45720" tIns="22860" rIns="45720" bIns="22860" anchor="t">
            <a:spAutoFit/>
          </a:bodyPr>
          <a:lstStyle/>
          <a:p>
            <a:pPr algn="l"/>
            <a:r>
              <a:rPr sz="2200" b="1" i="0">
                <a:solidFill>
                  <a:srgbClr val="00ADD0"/>
                </a:solidFill>
                <a:latin typeface="Georgia"/>
              </a:rPr>
              <a:t>02</a:t>
            </a:r>
          </a:p>
        </p:txBody>
      </p:sp>
      <p:sp>
        <p:nvSpPr>
          <p:cNvPr id="15" name="TextBox 14"/>
          <p:cNvSpPr txBox="1"/>
          <p:nvPr/>
        </p:nvSpPr>
        <p:spPr>
          <a:xfrm>
            <a:off x="2636520" y="3337560"/>
            <a:ext cx="1356360" cy="731520"/>
          </a:xfrm>
          <a:prstGeom prst="rect">
            <a:avLst/>
          </a:prstGeom>
          <a:noFill/>
        </p:spPr>
        <p:txBody>
          <a:bodyPr wrap="square" lIns="45720" tIns="22860" rIns="45720" bIns="22860" anchor="t">
            <a:spAutoFit/>
          </a:bodyPr>
          <a:lstStyle/>
          <a:p>
            <a:pPr algn="l"/>
            <a:r>
              <a:rPr sz="1400" b="1" i="0">
                <a:solidFill>
                  <a:srgbClr val="165788"/>
                </a:solidFill>
                <a:latin typeface="Georgia"/>
              </a:rPr>
              <a:t>Student Yield</a:t>
            </a:r>
          </a:p>
        </p:txBody>
      </p:sp>
      <p:sp>
        <p:nvSpPr>
          <p:cNvPr id="16" name="TextBox 15"/>
          <p:cNvSpPr txBox="1"/>
          <p:nvPr/>
        </p:nvSpPr>
        <p:spPr>
          <a:xfrm>
            <a:off x="2636520" y="4069080"/>
            <a:ext cx="1356360" cy="1920240"/>
          </a:xfrm>
          <a:prstGeom prst="rect">
            <a:avLst/>
          </a:prstGeom>
          <a:noFill/>
        </p:spPr>
        <p:txBody>
          <a:bodyPr wrap="square" lIns="45720" tIns="22860" rIns="45720" bIns="22860" anchor="t">
            <a:spAutoFit/>
          </a:bodyPr>
          <a:lstStyle/>
          <a:p>
            <a:pPr algn="l"/>
            <a:r>
              <a:rPr sz="1000" b="0" i="0">
                <a:solidFill>
                  <a:srgbClr val="1A1A1A"/>
                </a:solidFill>
                <a:latin typeface="Calibri"/>
              </a:rPr>
              <a:t>Housing units × students per unit. The facilities planner's tool.</a:t>
            </a:r>
          </a:p>
        </p:txBody>
      </p:sp>
      <p:sp>
        <p:nvSpPr>
          <p:cNvPr id="17" name="Rectangle 16"/>
          <p:cNvSpPr/>
          <p:nvPr/>
        </p:nvSpPr>
        <p:spPr>
          <a:xfrm>
            <a:off x="4312920" y="2651760"/>
            <a:ext cx="1722120" cy="347472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ectangle 17"/>
          <p:cNvSpPr/>
          <p:nvPr/>
        </p:nvSpPr>
        <p:spPr>
          <a:xfrm>
            <a:off x="4312920" y="2651760"/>
            <a:ext cx="1722120" cy="73152"/>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4541520" y="2880360"/>
            <a:ext cx="1356360" cy="365760"/>
          </a:xfrm>
          <a:prstGeom prst="rect">
            <a:avLst/>
          </a:prstGeom>
          <a:noFill/>
        </p:spPr>
        <p:txBody>
          <a:bodyPr wrap="square" lIns="45720" tIns="22860" rIns="45720" bIns="22860" anchor="t">
            <a:spAutoFit/>
          </a:bodyPr>
          <a:lstStyle/>
          <a:p>
            <a:pPr algn="l"/>
            <a:r>
              <a:rPr sz="2200" b="1" i="0">
                <a:solidFill>
                  <a:srgbClr val="00ADD0"/>
                </a:solidFill>
                <a:latin typeface="Georgia"/>
              </a:rPr>
              <a:t>03</a:t>
            </a:r>
          </a:p>
        </p:txBody>
      </p:sp>
      <p:sp>
        <p:nvSpPr>
          <p:cNvPr id="20" name="TextBox 19"/>
          <p:cNvSpPr txBox="1"/>
          <p:nvPr/>
        </p:nvSpPr>
        <p:spPr>
          <a:xfrm>
            <a:off x="4541520" y="3337560"/>
            <a:ext cx="1356360" cy="731520"/>
          </a:xfrm>
          <a:prstGeom prst="rect">
            <a:avLst/>
          </a:prstGeom>
          <a:noFill/>
        </p:spPr>
        <p:txBody>
          <a:bodyPr wrap="square" lIns="45720" tIns="22860" rIns="45720" bIns="22860" anchor="t">
            <a:spAutoFit/>
          </a:bodyPr>
          <a:lstStyle/>
          <a:p>
            <a:pPr algn="l"/>
            <a:r>
              <a:rPr sz="1400" b="1" i="0">
                <a:solidFill>
                  <a:srgbClr val="165788"/>
                </a:solidFill>
                <a:latin typeface="Georgia"/>
              </a:rPr>
              <a:t>Hybrid</a:t>
            </a:r>
          </a:p>
        </p:txBody>
      </p:sp>
      <p:sp>
        <p:nvSpPr>
          <p:cNvPr id="21" name="TextBox 20"/>
          <p:cNvSpPr txBox="1"/>
          <p:nvPr/>
        </p:nvSpPr>
        <p:spPr>
          <a:xfrm>
            <a:off x="4541520" y="4069080"/>
            <a:ext cx="1356360" cy="1920240"/>
          </a:xfrm>
          <a:prstGeom prst="rect">
            <a:avLst/>
          </a:prstGeom>
          <a:noFill/>
        </p:spPr>
        <p:txBody>
          <a:bodyPr wrap="square" lIns="45720" tIns="22860" rIns="45720" bIns="22860" anchor="t">
            <a:spAutoFit/>
          </a:bodyPr>
          <a:lstStyle/>
          <a:p>
            <a:pPr algn="l"/>
            <a:r>
              <a:rPr sz="1000" b="0" i="0">
                <a:solidFill>
                  <a:srgbClr val="1A1A1A"/>
                </a:solidFill>
                <a:latin typeface="Calibri"/>
              </a:rPr>
              <a:t>Cohort-component blended with student-yield at the attendance-area level.</a:t>
            </a:r>
          </a:p>
        </p:txBody>
      </p:sp>
      <p:sp>
        <p:nvSpPr>
          <p:cNvPr id="22" name="Rectangle 21"/>
          <p:cNvSpPr/>
          <p:nvPr/>
        </p:nvSpPr>
        <p:spPr>
          <a:xfrm>
            <a:off x="6217920" y="2651760"/>
            <a:ext cx="1722120" cy="347472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Rectangle 22"/>
          <p:cNvSpPr/>
          <p:nvPr/>
        </p:nvSpPr>
        <p:spPr>
          <a:xfrm>
            <a:off x="6217920" y="2651760"/>
            <a:ext cx="1722120" cy="73152"/>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6446520" y="2880360"/>
            <a:ext cx="1356360" cy="365760"/>
          </a:xfrm>
          <a:prstGeom prst="rect">
            <a:avLst/>
          </a:prstGeom>
          <a:noFill/>
        </p:spPr>
        <p:txBody>
          <a:bodyPr wrap="square" lIns="45720" tIns="22860" rIns="45720" bIns="22860" anchor="t">
            <a:spAutoFit/>
          </a:bodyPr>
          <a:lstStyle/>
          <a:p>
            <a:pPr algn="l"/>
            <a:r>
              <a:rPr sz="2200" b="1" i="0">
                <a:solidFill>
                  <a:srgbClr val="00ADD0"/>
                </a:solidFill>
                <a:latin typeface="Georgia"/>
              </a:rPr>
              <a:t>04</a:t>
            </a:r>
          </a:p>
        </p:txBody>
      </p:sp>
      <p:sp>
        <p:nvSpPr>
          <p:cNvPr id="25" name="TextBox 24"/>
          <p:cNvSpPr txBox="1"/>
          <p:nvPr/>
        </p:nvSpPr>
        <p:spPr>
          <a:xfrm>
            <a:off x="6446520" y="3337560"/>
            <a:ext cx="1371600" cy="477054"/>
          </a:xfrm>
          <a:prstGeom prst="rect">
            <a:avLst/>
          </a:prstGeom>
          <a:noFill/>
        </p:spPr>
        <p:txBody>
          <a:bodyPr wrap="square" lIns="45720" tIns="22860" rIns="45720" bIns="22860" anchor="t">
            <a:spAutoFit/>
          </a:bodyPr>
          <a:lstStyle/>
          <a:p>
            <a:pPr algn="l"/>
            <a:r>
              <a:rPr sz="1400" b="1" i="0" dirty="0">
                <a:solidFill>
                  <a:srgbClr val="165788"/>
                </a:solidFill>
                <a:latin typeface="Georgia"/>
              </a:rPr>
              <a:t>Trend Extrapolation</a:t>
            </a:r>
          </a:p>
        </p:txBody>
      </p:sp>
      <p:sp>
        <p:nvSpPr>
          <p:cNvPr id="26" name="TextBox 25"/>
          <p:cNvSpPr txBox="1"/>
          <p:nvPr/>
        </p:nvSpPr>
        <p:spPr>
          <a:xfrm>
            <a:off x="6446520" y="4069080"/>
            <a:ext cx="1356360" cy="1920240"/>
          </a:xfrm>
          <a:prstGeom prst="rect">
            <a:avLst/>
          </a:prstGeom>
          <a:noFill/>
        </p:spPr>
        <p:txBody>
          <a:bodyPr wrap="square" lIns="45720" tIns="22860" rIns="45720" bIns="22860" anchor="t">
            <a:spAutoFit/>
          </a:bodyPr>
          <a:lstStyle/>
          <a:p>
            <a:pPr algn="l"/>
            <a:r>
              <a:rPr sz="1000" b="0" i="0">
                <a:solidFill>
                  <a:srgbClr val="1A1A1A"/>
                </a:solidFill>
                <a:latin typeface="Calibri"/>
              </a:rPr>
              <a:t>Fit the history, project forward. Fast and cheap, but blind to structural change.</a:t>
            </a:r>
          </a:p>
        </p:txBody>
      </p:sp>
      <p:sp>
        <p:nvSpPr>
          <p:cNvPr id="27" name="Rectangle 26"/>
          <p:cNvSpPr/>
          <p:nvPr/>
        </p:nvSpPr>
        <p:spPr>
          <a:xfrm>
            <a:off x="8122920" y="2651760"/>
            <a:ext cx="1722120" cy="347472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Rectangle 27"/>
          <p:cNvSpPr/>
          <p:nvPr/>
        </p:nvSpPr>
        <p:spPr>
          <a:xfrm>
            <a:off x="8122920" y="2651760"/>
            <a:ext cx="1722120" cy="73152"/>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TextBox 28"/>
          <p:cNvSpPr txBox="1"/>
          <p:nvPr/>
        </p:nvSpPr>
        <p:spPr>
          <a:xfrm>
            <a:off x="8351520" y="2880360"/>
            <a:ext cx="1356360" cy="365760"/>
          </a:xfrm>
          <a:prstGeom prst="rect">
            <a:avLst/>
          </a:prstGeom>
          <a:noFill/>
        </p:spPr>
        <p:txBody>
          <a:bodyPr wrap="square" lIns="45720" tIns="22860" rIns="45720" bIns="22860" anchor="t">
            <a:spAutoFit/>
          </a:bodyPr>
          <a:lstStyle/>
          <a:p>
            <a:pPr algn="l"/>
            <a:r>
              <a:rPr sz="2200" b="1" i="0">
                <a:solidFill>
                  <a:srgbClr val="00ADD0"/>
                </a:solidFill>
                <a:latin typeface="Georgia"/>
              </a:rPr>
              <a:t>05</a:t>
            </a:r>
          </a:p>
        </p:txBody>
      </p:sp>
      <p:sp>
        <p:nvSpPr>
          <p:cNvPr id="30" name="TextBox 29"/>
          <p:cNvSpPr txBox="1"/>
          <p:nvPr/>
        </p:nvSpPr>
        <p:spPr>
          <a:xfrm>
            <a:off x="8351520" y="3337560"/>
            <a:ext cx="1356360" cy="731520"/>
          </a:xfrm>
          <a:prstGeom prst="rect">
            <a:avLst/>
          </a:prstGeom>
          <a:noFill/>
        </p:spPr>
        <p:txBody>
          <a:bodyPr wrap="square" lIns="45720" tIns="22860" rIns="45720" bIns="22860" anchor="t">
            <a:spAutoFit/>
          </a:bodyPr>
          <a:lstStyle/>
          <a:p>
            <a:pPr algn="l"/>
            <a:r>
              <a:rPr sz="1400" b="1" i="0">
                <a:solidFill>
                  <a:srgbClr val="165788"/>
                </a:solidFill>
                <a:latin typeface="Georgia"/>
              </a:rPr>
              <a:t>Regression</a:t>
            </a:r>
          </a:p>
        </p:txBody>
      </p:sp>
      <p:sp>
        <p:nvSpPr>
          <p:cNvPr id="31" name="TextBox 30"/>
          <p:cNvSpPr txBox="1"/>
          <p:nvPr/>
        </p:nvSpPr>
        <p:spPr>
          <a:xfrm>
            <a:off x="8351520" y="4069080"/>
            <a:ext cx="1356360" cy="815608"/>
          </a:xfrm>
          <a:prstGeom prst="rect">
            <a:avLst/>
          </a:prstGeom>
          <a:noFill/>
        </p:spPr>
        <p:txBody>
          <a:bodyPr wrap="square" lIns="45720" tIns="22860" rIns="45720" bIns="22860" anchor="t">
            <a:spAutoFit/>
          </a:bodyPr>
          <a:lstStyle/>
          <a:p>
            <a:pPr algn="l"/>
            <a:r>
              <a:rPr sz="1000" b="0" i="0" dirty="0">
                <a:solidFill>
                  <a:srgbClr val="1A1A1A"/>
                </a:solidFill>
                <a:latin typeface="Calibri"/>
              </a:rPr>
              <a:t>Regress enrollment on demographic and housing predictors. Good sanity check.</a:t>
            </a:r>
            <a:r>
              <a:rPr lang="en-US" sz="1000" b="0" i="0" dirty="0">
                <a:solidFill>
                  <a:srgbClr val="1A1A1A"/>
                </a:solidFill>
                <a:latin typeface="Calibri"/>
              </a:rPr>
              <a:t> Often not a great </a:t>
            </a:r>
            <a:endParaRPr sz="1000" b="0" i="0" dirty="0">
              <a:solidFill>
                <a:srgbClr val="1A1A1A"/>
              </a:solidFill>
              <a:latin typeface="Calibri"/>
            </a:endParaRPr>
          </a:p>
        </p:txBody>
      </p:sp>
      <p:sp>
        <p:nvSpPr>
          <p:cNvPr id="32" name="Rectangle 31"/>
          <p:cNvSpPr/>
          <p:nvPr/>
        </p:nvSpPr>
        <p:spPr>
          <a:xfrm>
            <a:off x="10027920" y="2651760"/>
            <a:ext cx="1722120" cy="347472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Rectangle 32"/>
          <p:cNvSpPr/>
          <p:nvPr/>
        </p:nvSpPr>
        <p:spPr>
          <a:xfrm>
            <a:off x="10027920" y="2651760"/>
            <a:ext cx="1722120" cy="73152"/>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4" name="TextBox 33"/>
          <p:cNvSpPr txBox="1"/>
          <p:nvPr/>
        </p:nvSpPr>
        <p:spPr>
          <a:xfrm>
            <a:off x="10256520" y="2880360"/>
            <a:ext cx="1356360" cy="365760"/>
          </a:xfrm>
          <a:prstGeom prst="rect">
            <a:avLst/>
          </a:prstGeom>
          <a:noFill/>
        </p:spPr>
        <p:txBody>
          <a:bodyPr wrap="square" lIns="45720" tIns="22860" rIns="45720" bIns="22860" anchor="t">
            <a:spAutoFit/>
          </a:bodyPr>
          <a:lstStyle/>
          <a:p>
            <a:pPr algn="l"/>
            <a:r>
              <a:rPr sz="2200" b="1" i="0">
                <a:solidFill>
                  <a:srgbClr val="00ADD0"/>
                </a:solidFill>
                <a:latin typeface="Georgia"/>
              </a:rPr>
              <a:t>06</a:t>
            </a:r>
          </a:p>
        </p:txBody>
      </p:sp>
      <p:sp>
        <p:nvSpPr>
          <p:cNvPr id="35" name="TextBox 34"/>
          <p:cNvSpPr txBox="1"/>
          <p:nvPr/>
        </p:nvSpPr>
        <p:spPr>
          <a:xfrm>
            <a:off x="10256520" y="3337560"/>
            <a:ext cx="1356360" cy="692497"/>
          </a:xfrm>
          <a:prstGeom prst="rect">
            <a:avLst/>
          </a:prstGeom>
          <a:noFill/>
        </p:spPr>
        <p:txBody>
          <a:bodyPr wrap="square" lIns="45720" tIns="22860" rIns="45720" bIns="22860" anchor="t">
            <a:spAutoFit/>
          </a:bodyPr>
          <a:lstStyle/>
          <a:p>
            <a:pPr algn="l"/>
            <a:r>
              <a:rPr lang="en-US" sz="1400" b="1" i="0" dirty="0">
                <a:solidFill>
                  <a:srgbClr val="165788"/>
                </a:solidFill>
                <a:latin typeface="Georgia"/>
              </a:rPr>
              <a:t>Micro-sim and </a:t>
            </a:r>
            <a:r>
              <a:rPr sz="1400" b="1" i="0" dirty="0">
                <a:solidFill>
                  <a:srgbClr val="165788"/>
                </a:solidFill>
                <a:latin typeface="Georgia"/>
              </a:rPr>
              <a:t>Machine Learning</a:t>
            </a:r>
            <a:r>
              <a:rPr lang="en-US" sz="1400" b="1" i="0" dirty="0">
                <a:solidFill>
                  <a:srgbClr val="165788"/>
                </a:solidFill>
                <a:latin typeface="Georgia"/>
              </a:rPr>
              <a:t> /AI</a:t>
            </a:r>
            <a:endParaRPr sz="1400" b="1" i="0" dirty="0">
              <a:solidFill>
                <a:srgbClr val="165788"/>
              </a:solidFill>
              <a:latin typeface="Georgia"/>
            </a:endParaRPr>
          </a:p>
        </p:txBody>
      </p:sp>
      <p:sp>
        <p:nvSpPr>
          <p:cNvPr id="36" name="TextBox 35"/>
          <p:cNvSpPr txBox="1"/>
          <p:nvPr/>
        </p:nvSpPr>
        <p:spPr>
          <a:xfrm>
            <a:off x="10256520" y="4069080"/>
            <a:ext cx="1356360" cy="1123384"/>
          </a:xfrm>
          <a:prstGeom prst="rect">
            <a:avLst/>
          </a:prstGeom>
          <a:noFill/>
        </p:spPr>
        <p:txBody>
          <a:bodyPr wrap="square" lIns="45720" tIns="22860" rIns="45720" bIns="22860" anchor="t">
            <a:spAutoFit/>
          </a:bodyPr>
          <a:lstStyle/>
          <a:p>
            <a:pPr algn="l"/>
            <a:r>
              <a:rPr lang="en-US" sz="1000" b="0" i="0" dirty="0">
                <a:solidFill>
                  <a:srgbClr val="1A1A1A"/>
                </a:solidFill>
                <a:latin typeface="Calibri"/>
              </a:rPr>
              <a:t>Very powerful, mostly in academia right now. Test well for certain problems. Will likely begin seeing these in production. Can be opaque.</a:t>
            </a:r>
            <a:endParaRPr sz="1000" b="0" i="0" dirty="0">
              <a:solidFill>
                <a:srgbClr val="1A1A1A"/>
              </a:solidFill>
              <a:latin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METHOD 01 · COHORT-COMPONENT</a:t>
            </a:r>
          </a:p>
        </p:txBody>
      </p:sp>
      <p:sp>
        <p:nvSpPr>
          <p:cNvPr id="3" name="TextBox 2"/>
          <p:cNvSpPr txBox="1"/>
          <p:nvPr/>
        </p:nvSpPr>
        <p:spPr>
          <a:xfrm>
            <a:off x="502920" y="658368"/>
            <a:ext cx="11155680" cy="477054"/>
          </a:xfrm>
          <a:prstGeom prst="rect">
            <a:avLst/>
          </a:prstGeom>
          <a:noFill/>
        </p:spPr>
        <p:txBody>
          <a:bodyPr wrap="square" lIns="45720" tIns="22860" rIns="45720" bIns="22860" anchor="t">
            <a:spAutoFit/>
          </a:bodyPr>
          <a:lstStyle/>
          <a:p>
            <a:pPr algn="l"/>
            <a:r>
              <a:rPr lang="en-US" sz="2800" b="1" dirty="0">
                <a:solidFill>
                  <a:srgbClr val="165788"/>
                </a:solidFill>
                <a:latin typeface="Georgia"/>
              </a:rPr>
              <a:t>Measuring all demographic processes in one model</a:t>
            </a:r>
            <a:endParaRPr sz="2800" b="1" i="0" dirty="0">
              <a:solidFill>
                <a:srgbClr val="165788"/>
              </a:solidFill>
              <a:latin typeface="Georgia"/>
            </a:endParaRPr>
          </a:p>
        </p:txBody>
      </p:sp>
      <p:sp>
        <p:nvSpPr>
          <p:cNvPr id="4" name="Rectangle 3"/>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daa-logo.png"/>
          <p:cNvPicPr>
            <a:picLocks noChangeAspect="1"/>
          </p:cNvPicPr>
          <p:nvPr/>
        </p:nvPicPr>
        <p:blipFill>
          <a:blip r:embed="rId2"/>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02 · Best Practices · p. 25</a:t>
            </a:r>
          </a:p>
        </p:txBody>
      </p:sp>
      <p:sp>
        <p:nvSpPr>
          <p:cNvPr id="7" name="TextBox 6"/>
          <p:cNvSpPr txBox="1"/>
          <p:nvPr/>
        </p:nvSpPr>
        <p:spPr>
          <a:xfrm>
            <a:off x="502920" y="1691640"/>
            <a:ext cx="3840480" cy="274320"/>
          </a:xfrm>
          <a:prstGeom prst="rect">
            <a:avLst/>
          </a:prstGeom>
          <a:noFill/>
        </p:spPr>
        <p:txBody>
          <a:bodyPr wrap="square" lIns="45720" tIns="22860" rIns="45720" bIns="22860" anchor="t">
            <a:spAutoFit/>
          </a:bodyPr>
          <a:lstStyle/>
          <a:p>
            <a:pPr algn="l"/>
            <a:r>
              <a:rPr sz="1000" b="1" i="0">
                <a:solidFill>
                  <a:srgbClr val="00ADD0"/>
                </a:solidFill>
                <a:latin typeface="Calibri"/>
              </a:rPr>
              <a:t>METHOD 01</a:t>
            </a:r>
          </a:p>
        </p:txBody>
      </p:sp>
      <p:sp>
        <p:nvSpPr>
          <p:cNvPr id="8" name="TextBox 7"/>
          <p:cNvSpPr txBox="1"/>
          <p:nvPr/>
        </p:nvSpPr>
        <p:spPr>
          <a:xfrm>
            <a:off x="502920" y="1965960"/>
            <a:ext cx="3840480" cy="1097280"/>
          </a:xfrm>
          <a:prstGeom prst="rect">
            <a:avLst/>
          </a:prstGeom>
          <a:noFill/>
        </p:spPr>
        <p:txBody>
          <a:bodyPr wrap="square" lIns="45720" tIns="22860" rIns="45720" bIns="22860" anchor="t">
            <a:spAutoFit/>
          </a:bodyPr>
          <a:lstStyle/>
          <a:p>
            <a:pPr algn="l"/>
            <a:r>
              <a:rPr sz="2600" b="1" i="0">
                <a:solidFill>
                  <a:srgbClr val="165788"/>
                </a:solidFill>
                <a:latin typeface="Georgia"/>
              </a:rPr>
              <a:t>Cohort-Component</a:t>
            </a:r>
          </a:p>
        </p:txBody>
      </p:sp>
      <p:sp>
        <p:nvSpPr>
          <p:cNvPr id="9" name="TextBox 8"/>
          <p:cNvSpPr txBox="1"/>
          <p:nvPr/>
        </p:nvSpPr>
        <p:spPr>
          <a:xfrm>
            <a:off x="502920" y="3154680"/>
            <a:ext cx="3840480" cy="1188720"/>
          </a:xfrm>
          <a:prstGeom prst="rect">
            <a:avLst/>
          </a:prstGeom>
          <a:noFill/>
        </p:spPr>
        <p:txBody>
          <a:bodyPr wrap="square" lIns="45720" tIns="22860" rIns="45720" bIns="22860" anchor="t">
            <a:spAutoFit/>
          </a:bodyPr>
          <a:lstStyle/>
          <a:p>
            <a:pPr algn="l"/>
            <a:r>
              <a:rPr sz="1400" b="0" i="1" dirty="0">
                <a:solidFill>
                  <a:srgbClr val="165788"/>
                </a:solidFill>
                <a:latin typeface="Georgia"/>
              </a:rPr>
              <a:t>The demographic workhorse. If you can only use one method, this is probably the one.</a:t>
            </a:r>
          </a:p>
        </p:txBody>
      </p:sp>
      <p:sp>
        <p:nvSpPr>
          <p:cNvPr id="10" name="Rectangle 9"/>
          <p:cNvSpPr/>
          <p:nvPr/>
        </p:nvSpPr>
        <p:spPr>
          <a:xfrm>
            <a:off x="502920" y="4434840"/>
            <a:ext cx="457200" cy="18288"/>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502920" y="4526280"/>
            <a:ext cx="3840480" cy="1554480"/>
          </a:xfrm>
          <a:prstGeom prst="rect">
            <a:avLst/>
          </a:prstGeom>
          <a:noFill/>
        </p:spPr>
        <p:txBody>
          <a:bodyPr wrap="square" lIns="45720" tIns="22860" rIns="45720" bIns="22860" anchor="t">
            <a:spAutoFit/>
          </a:bodyPr>
          <a:lstStyle/>
          <a:p>
            <a:pPr algn="l"/>
            <a:r>
              <a:rPr sz="1200" b="0" i="0">
                <a:solidFill>
                  <a:srgbClr val="1A1A1A"/>
                </a:solidFill>
                <a:latin typeface="Calibri"/>
              </a:rPr>
              <a:t>Start with births in year Y. Apply survival rates to age them forward. Apply a kindergarten-capture ratio five years later. Then roll each cohort grade-by-grade using grade-progression ratios. Repeat for every cohort. Sum to enrollment.</a:t>
            </a:r>
          </a:p>
        </p:txBody>
      </p:sp>
      <p:sp>
        <p:nvSpPr>
          <p:cNvPr id="12" name="Rectangle 11"/>
          <p:cNvSpPr/>
          <p:nvPr/>
        </p:nvSpPr>
        <p:spPr>
          <a:xfrm>
            <a:off x="4846320" y="1691640"/>
            <a:ext cx="6858000" cy="105156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a:xfrm>
            <a:off x="4846320" y="1691640"/>
            <a:ext cx="73152" cy="105156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5120640" y="1828800"/>
            <a:ext cx="6492240" cy="274320"/>
          </a:xfrm>
          <a:prstGeom prst="rect">
            <a:avLst/>
          </a:prstGeom>
          <a:noFill/>
        </p:spPr>
        <p:txBody>
          <a:bodyPr wrap="square" lIns="45720" tIns="22860" rIns="45720" bIns="22860" anchor="t">
            <a:spAutoFit/>
          </a:bodyPr>
          <a:lstStyle/>
          <a:p>
            <a:pPr algn="l"/>
            <a:r>
              <a:rPr sz="1000" b="1" i="0">
                <a:solidFill>
                  <a:srgbClr val="00ADD0"/>
                </a:solidFill>
                <a:latin typeface="Calibri"/>
              </a:rPr>
              <a:t>INPUTS</a:t>
            </a:r>
          </a:p>
        </p:txBody>
      </p:sp>
      <p:sp>
        <p:nvSpPr>
          <p:cNvPr id="15" name="TextBox 14"/>
          <p:cNvSpPr txBox="1"/>
          <p:nvPr/>
        </p:nvSpPr>
        <p:spPr>
          <a:xfrm>
            <a:off x="5120640" y="2103120"/>
            <a:ext cx="6492240" cy="548640"/>
          </a:xfrm>
          <a:prstGeom prst="rect">
            <a:avLst/>
          </a:prstGeom>
          <a:noFill/>
        </p:spPr>
        <p:txBody>
          <a:bodyPr wrap="square" lIns="45720" tIns="22860" rIns="45720" bIns="22860" anchor="t">
            <a:spAutoFit/>
          </a:bodyPr>
          <a:lstStyle/>
          <a:p>
            <a:pPr algn="l"/>
            <a:r>
              <a:rPr sz="1200" b="0" i="0">
                <a:solidFill>
                  <a:srgbClr val="1A1A1A"/>
                </a:solidFill>
                <a:latin typeface="Calibri"/>
              </a:rPr>
              <a:t>Resident births by year and tract. Historical enrollment by grade. Mortality and migration rates.</a:t>
            </a:r>
          </a:p>
        </p:txBody>
      </p:sp>
      <p:sp>
        <p:nvSpPr>
          <p:cNvPr id="16" name="Rectangle 15"/>
          <p:cNvSpPr/>
          <p:nvPr/>
        </p:nvSpPr>
        <p:spPr>
          <a:xfrm>
            <a:off x="4846320" y="2816352"/>
            <a:ext cx="6858000" cy="105156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Rectangle 16"/>
          <p:cNvSpPr/>
          <p:nvPr/>
        </p:nvSpPr>
        <p:spPr>
          <a:xfrm>
            <a:off x="4846320" y="2816352"/>
            <a:ext cx="73152" cy="105156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5120640" y="2953512"/>
            <a:ext cx="6492240" cy="274320"/>
          </a:xfrm>
          <a:prstGeom prst="rect">
            <a:avLst/>
          </a:prstGeom>
          <a:noFill/>
        </p:spPr>
        <p:txBody>
          <a:bodyPr wrap="square" lIns="45720" tIns="22860" rIns="45720" bIns="22860" anchor="t">
            <a:spAutoFit/>
          </a:bodyPr>
          <a:lstStyle/>
          <a:p>
            <a:pPr algn="l"/>
            <a:r>
              <a:rPr sz="1000" b="1" i="0">
                <a:solidFill>
                  <a:srgbClr val="00ADD0"/>
                </a:solidFill>
                <a:latin typeface="Calibri"/>
              </a:rPr>
              <a:t>OUTPUTS</a:t>
            </a:r>
          </a:p>
        </p:txBody>
      </p:sp>
      <p:sp>
        <p:nvSpPr>
          <p:cNvPr id="19" name="TextBox 18"/>
          <p:cNvSpPr txBox="1"/>
          <p:nvPr/>
        </p:nvSpPr>
        <p:spPr>
          <a:xfrm>
            <a:off x="5120640" y="3227832"/>
            <a:ext cx="6492240" cy="548640"/>
          </a:xfrm>
          <a:prstGeom prst="rect">
            <a:avLst/>
          </a:prstGeom>
          <a:noFill/>
        </p:spPr>
        <p:txBody>
          <a:bodyPr wrap="square" lIns="45720" tIns="22860" rIns="45720" bIns="22860" anchor="t">
            <a:spAutoFit/>
          </a:bodyPr>
          <a:lstStyle/>
          <a:p>
            <a:pPr algn="l"/>
            <a:r>
              <a:rPr sz="1200" b="0" i="0">
                <a:solidFill>
                  <a:srgbClr val="1A1A1A"/>
                </a:solidFill>
                <a:latin typeface="Calibri"/>
              </a:rPr>
              <a:t>Enrollment by grade, year, and (with tract detail) attendance area. Ten- to fifteen-year horizon.</a:t>
            </a:r>
          </a:p>
        </p:txBody>
      </p:sp>
      <p:sp>
        <p:nvSpPr>
          <p:cNvPr id="20" name="Rectangle 19"/>
          <p:cNvSpPr/>
          <p:nvPr/>
        </p:nvSpPr>
        <p:spPr>
          <a:xfrm>
            <a:off x="4846320" y="3941064"/>
            <a:ext cx="6858000" cy="105156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a:xfrm>
            <a:off x="4846320" y="3941064"/>
            <a:ext cx="73152" cy="105156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5120640" y="4078224"/>
            <a:ext cx="6492240" cy="274320"/>
          </a:xfrm>
          <a:prstGeom prst="rect">
            <a:avLst/>
          </a:prstGeom>
          <a:noFill/>
        </p:spPr>
        <p:txBody>
          <a:bodyPr wrap="square" lIns="45720" tIns="22860" rIns="45720" bIns="22860" anchor="t">
            <a:spAutoFit/>
          </a:bodyPr>
          <a:lstStyle/>
          <a:p>
            <a:pPr algn="l"/>
            <a:r>
              <a:rPr sz="1000" b="1" i="0">
                <a:solidFill>
                  <a:srgbClr val="00ADD0"/>
                </a:solidFill>
                <a:latin typeface="Calibri"/>
              </a:rPr>
              <a:t>STRENGTHS</a:t>
            </a:r>
          </a:p>
        </p:txBody>
      </p:sp>
      <p:sp>
        <p:nvSpPr>
          <p:cNvPr id="23" name="TextBox 22"/>
          <p:cNvSpPr txBox="1"/>
          <p:nvPr/>
        </p:nvSpPr>
        <p:spPr>
          <a:xfrm>
            <a:off x="5120640" y="4352544"/>
            <a:ext cx="6492240" cy="548640"/>
          </a:xfrm>
          <a:prstGeom prst="rect">
            <a:avLst/>
          </a:prstGeom>
          <a:noFill/>
        </p:spPr>
        <p:txBody>
          <a:bodyPr wrap="square" lIns="45720" tIns="22860" rIns="45720" bIns="22860" anchor="t">
            <a:spAutoFit/>
          </a:bodyPr>
          <a:lstStyle/>
          <a:p>
            <a:pPr algn="l"/>
            <a:r>
              <a:rPr sz="1200" b="0" i="0">
                <a:solidFill>
                  <a:srgbClr val="1A1A1A"/>
                </a:solidFill>
                <a:latin typeface="Calibri"/>
              </a:rPr>
              <a:t>Demographically honest. Traces mechanisms you can audit. Handles aging cohorts naturally.</a:t>
            </a:r>
          </a:p>
        </p:txBody>
      </p:sp>
      <p:sp>
        <p:nvSpPr>
          <p:cNvPr id="24" name="Rectangle 23"/>
          <p:cNvSpPr/>
          <p:nvPr/>
        </p:nvSpPr>
        <p:spPr>
          <a:xfrm>
            <a:off x="4846320" y="5065776"/>
            <a:ext cx="6858000" cy="105156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a:xfrm>
            <a:off x="4846320" y="5065776"/>
            <a:ext cx="73152" cy="105156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5120640" y="5202936"/>
            <a:ext cx="6492240" cy="274320"/>
          </a:xfrm>
          <a:prstGeom prst="rect">
            <a:avLst/>
          </a:prstGeom>
          <a:noFill/>
        </p:spPr>
        <p:txBody>
          <a:bodyPr wrap="square" lIns="45720" tIns="22860" rIns="45720" bIns="22860" anchor="t">
            <a:spAutoFit/>
          </a:bodyPr>
          <a:lstStyle/>
          <a:p>
            <a:pPr algn="l"/>
            <a:r>
              <a:rPr sz="1000" b="1" i="0">
                <a:solidFill>
                  <a:srgbClr val="00ADD0"/>
                </a:solidFill>
                <a:latin typeface="Calibri"/>
              </a:rPr>
              <a:t>WATCH-OUTS</a:t>
            </a:r>
          </a:p>
        </p:txBody>
      </p:sp>
      <p:sp>
        <p:nvSpPr>
          <p:cNvPr id="27" name="TextBox 26"/>
          <p:cNvSpPr txBox="1"/>
          <p:nvPr/>
        </p:nvSpPr>
        <p:spPr>
          <a:xfrm>
            <a:off x="5120640" y="5477256"/>
            <a:ext cx="6492240" cy="548640"/>
          </a:xfrm>
          <a:prstGeom prst="rect">
            <a:avLst/>
          </a:prstGeom>
          <a:noFill/>
        </p:spPr>
        <p:txBody>
          <a:bodyPr wrap="square" lIns="45720" tIns="22860" rIns="45720" bIns="22860" anchor="t">
            <a:spAutoFit/>
          </a:bodyPr>
          <a:lstStyle/>
          <a:p>
            <a:pPr algn="l"/>
            <a:r>
              <a:rPr sz="1200" b="0" i="0">
                <a:solidFill>
                  <a:srgbClr val="1A1A1A"/>
                </a:solidFill>
                <a:latin typeface="Calibri"/>
              </a:rPr>
              <a:t>Assumes grade-progression is stable. Misses housing-driven growth at the subdivision level. Needs 10+ years of data.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METHOD 01 · COHORT-COMPONENT</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800" b="1" i="0">
                <a:solidFill>
                  <a:srgbClr val="165788"/>
                </a:solidFill>
                <a:latin typeface="Georgia"/>
              </a:rPr>
              <a:t>What a grade-progression ratio actually captures</a:t>
            </a:r>
          </a:p>
        </p:txBody>
      </p:sp>
      <p:sp>
        <p:nvSpPr>
          <p:cNvPr id="4" name="Rectangle 3"/>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daa-logo.png"/>
          <p:cNvPicPr>
            <a:picLocks noChangeAspect="1"/>
          </p:cNvPicPr>
          <p:nvPr/>
        </p:nvPicPr>
        <p:blipFill>
          <a:blip r:embed="rId2"/>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02 · Best Practices · p. 26</a:t>
            </a:r>
          </a:p>
        </p:txBody>
      </p:sp>
      <p:sp>
        <p:nvSpPr>
          <p:cNvPr id="7" name="TextBox 6"/>
          <p:cNvSpPr txBox="1"/>
          <p:nvPr/>
        </p:nvSpPr>
        <p:spPr>
          <a:xfrm>
            <a:off x="502920" y="1500000"/>
            <a:ext cx="11155680" cy="411480"/>
          </a:xfrm>
          <a:prstGeom prst="rect">
            <a:avLst/>
          </a:prstGeom>
          <a:noFill/>
        </p:spPr>
        <p:txBody>
          <a:bodyPr wrap="square" lIns="45720" tIns="22860" rIns="45720" bIns="22860" anchor="t">
            <a:spAutoFit/>
          </a:bodyPr>
          <a:lstStyle/>
          <a:p>
            <a:pPr algn="l"/>
            <a:r>
              <a:rPr sz="1100" b="0" i="1">
                <a:solidFill>
                  <a:srgbClr val="4D4D4D"/>
                </a:solidFill>
                <a:latin typeface="Calibri"/>
              </a:rPr>
              <a:t>One school, one year pair. The same 100 kids tracked from Kindergarten into 1st grade — staying, leaving, arriving. Every cohort-component forecast is a stack of pictures like this.</a:t>
            </a:r>
          </a:p>
        </p:txBody>
      </p:sp>
      <p:sp>
        <p:nvSpPr>
          <p:cNvPr id="8" name="Rectangle 7"/>
          <p:cNvSpPr/>
          <p:nvPr/>
        </p:nvSpPr>
        <p:spPr>
          <a:xfrm>
            <a:off x="502920" y="1981200"/>
            <a:ext cx="11155680" cy="379400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9" name="Picture 8" descr="gpr_sankey.png"/>
          <p:cNvPicPr>
            <a:picLocks noChangeAspect="1"/>
          </p:cNvPicPr>
          <p:nvPr/>
        </p:nvPicPr>
        <p:blipFill>
          <a:blip r:embed="rId3"/>
          <a:stretch>
            <a:fillRect/>
          </a:stretch>
        </p:blipFill>
        <p:spPr>
          <a:xfrm>
            <a:off x="502920" y="1981200"/>
            <a:ext cx="11155680" cy="3794000"/>
          </a:xfrm>
          <a:prstGeom prst="rect">
            <a:avLst/>
          </a:prstGeom>
        </p:spPr>
      </p:pic>
      <p:sp>
        <p:nvSpPr>
          <p:cNvPr id="10" name="TextBox 9"/>
          <p:cNvSpPr txBox="1"/>
          <p:nvPr/>
        </p:nvSpPr>
        <p:spPr>
          <a:xfrm>
            <a:off x="502920" y="5870000"/>
            <a:ext cx="11155680" cy="274320"/>
          </a:xfrm>
          <a:prstGeom prst="rect">
            <a:avLst/>
          </a:prstGeom>
          <a:noFill/>
        </p:spPr>
        <p:txBody>
          <a:bodyPr wrap="square" lIns="45720" tIns="22860" rIns="45720" bIns="22860" anchor="t">
            <a:spAutoFit/>
          </a:bodyPr>
          <a:lstStyle/>
          <a:p>
            <a:pPr algn="l"/>
            <a:r>
              <a:rPr sz="900" b="0" i="1">
                <a:solidFill>
                  <a:srgbClr val="4D4D4D"/>
                </a:solidFill>
                <a:latin typeface="Calibri"/>
              </a:rPr>
              <a:t>Illustrative example. Bucket sizes and flows are made up for easy arithmetic; real attendance areas are larger and noisier. The teaching point, not the numbers, is the point.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ctionLabel"/>
          <p:cNvSpPr txBox="1"/>
          <p:nvPr/>
        </p:nvSpPr>
        <p:spPr>
          <a:xfrm>
            <a:off x="502920" y="365760"/>
            <a:ext cx="11155680" cy="274320"/>
          </a:xfrm>
          <a:prstGeom prst="rect">
            <a:avLst/>
          </a:prstGeom>
          <a:noFill/>
        </p:spPr>
        <p:txBody>
          <a:bodyPr wrap="square" lIns="45720" tIns="22860" rIns="45720" bIns="22860" anchor="t">
            <a:spAutoFit/>
          </a:bodyPr>
          <a:lstStyle/>
          <a:p>
            <a:r>
              <a:rPr sz="1000" b="1">
                <a:solidFill>
                  <a:srgbClr val="00ADD0"/>
                </a:solidFill>
                <a:latin typeface="Calibri"/>
              </a:rPr>
              <a:t>METHOD 02 · STUDENT YIELD</a:t>
            </a:r>
          </a:p>
        </p:txBody>
      </p:sp>
      <p:sp>
        <p:nvSpPr>
          <p:cNvPr id="3" name="Title"/>
          <p:cNvSpPr txBox="1"/>
          <p:nvPr/>
        </p:nvSpPr>
        <p:spPr>
          <a:xfrm>
            <a:off x="502920" y="658368"/>
            <a:ext cx="11155680" cy="477054"/>
          </a:xfrm>
          <a:prstGeom prst="rect">
            <a:avLst/>
          </a:prstGeom>
          <a:noFill/>
        </p:spPr>
        <p:txBody>
          <a:bodyPr wrap="square" lIns="45720" tIns="22860" rIns="45720" bIns="22860" anchor="t">
            <a:spAutoFit/>
          </a:bodyPr>
          <a:lstStyle/>
          <a:p>
            <a:r>
              <a:rPr lang="en-US" sz="2800" b="1" dirty="0">
                <a:solidFill>
                  <a:srgbClr val="165788"/>
                </a:solidFill>
                <a:latin typeface="Georgia"/>
              </a:rPr>
              <a:t>Forecasting enrollment from the housing stock</a:t>
            </a:r>
          </a:p>
        </p:txBody>
      </p:sp>
      <p:sp>
        <p:nvSpPr>
          <p:cNvPr id="4" name="FooterLine"/>
          <p:cNvSpPr/>
          <p:nvPr/>
        </p:nvSpPr>
        <p:spPr>
          <a:xfrm>
            <a:off x="502920" y="6236208"/>
            <a:ext cx="11201400" cy="13716"/>
          </a:xfrm>
          <a:prstGeom prst="rect">
            <a:avLst/>
          </a:prstGeom>
          <a:solidFill>
            <a:srgbClr val="00ADD0"/>
          </a:solidFill>
          <a:ln>
            <a:noFill/>
          </a:ln>
        </p:spPr>
        <p:txBody>
          <a:bodyPr rtlCol="0" anchor="ctr"/>
          <a:lstStyle/>
          <a:p>
            <a:endParaRPr/>
          </a:p>
        </p:txBody>
      </p:sp>
      <p:pic>
        <p:nvPicPr>
          <p:cNvPr id="5" name="Logo" descr="daa-logo.png"/>
          <p:cNvPicPr>
            <a:picLocks noChangeAspect="1"/>
          </p:cNvPicPr>
          <p:nvPr/>
        </p:nvPicPr>
        <p:blipFill>
          <a:blip r:embed="rId2"/>
          <a:stretch>
            <a:fillRect/>
          </a:stretch>
        </p:blipFill>
        <p:spPr>
          <a:xfrm>
            <a:off x="10545775" y="6355080"/>
            <a:ext cx="1143000" cy="300930"/>
          </a:xfrm>
          <a:prstGeom prst="rect">
            <a:avLst/>
          </a:prstGeom>
        </p:spPr>
      </p:pic>
      <p:sp>
        <p:nvSpPr>
          <p:cNvPr id="6" name="FooterText"/>
          <p:cNvSpPr txBox="1"/>
          <p:nvPr/>
        </p:nvSpPr>
        <p:spPr>
          <a:xfrm>
            <a:off x="502920" y="6382512"/>
            <a:ext cx="7315200" cy="274320"/>
          </a:xfrm>
          <a:prstGeom prst="rect">
            <a:avLst/>
          </a:prstGeom>
          <a:noFill/>
        </p:spPr>
        <p:txBody>
          <a:bodyPr wrap="square" lIns="45720" tIns="22860" rIns="45720" bIns="22860" anchor="t">
            <a:spAutoFit/>
          </a:bodyPr>
          <a:lstStyle/>
          <a:p>
            <a:r>
              <a:rPr sz="900" i="1">
                <a:solidFill>
                  <a:srgbClr val="4D4D4D"/>
                </a:solidFill>
                <a:latin typeface="Calibri"/>
              </a:rPr>
              <a:t>02 · Best Practices · p. 27</a:t>
            </a:r>
          </a:p>
        </p:txBody>
      </p:sp>
      <p:sp>
        <p:nvSpPr>
          <p:cNvPr id="7" name="MethodLabel"/>
          <p:cNvSpPr txBox="1"/>
          <p:nvPr/>
        </p:nvSpPr>
        <p:spPr>
          <a:xfrm>
            <a:off x="502920" y="1691640"/>
            <a:ext cx="3840480" cy="274320"/>
          </a:xfrm>
          <a:prstGeom prst="rect">
            <a:avLst/>
          </a:prstGeom>
          <a:noFill/>
        </p:spPr>
        <p:txBody>
          <a:bodyPr wrap="square" lIns="45720" tIns="22860" rIns="45720" bIns="22860" anchor="t">
            <a:spAutoFit/>
          </a:bodyPr>
          <a:lstStyle/>
          <a:p>
            <a:r>
              <a:rPr sz="1000" b="1">
                <a:solidFill>
                  <a:srgbClr val="00ADD0"/>
                </a:solidFill>
                <a:latin typeface="Calibri"/>
              </a:rPr>
              <a:t>METHOD 02</a:t>
            </a:r>
          </a:p>
        </p:txBody>
      </p:sp>
      <p:sp>
        <p:nvSpPr>
          <p:cNvPr id="8" name="MethodName"/>
          <p:cNvSpPr txBox="1"/>
          <p:nvPr/>
        </p:nvSpPr>
        <p:spPr>
          <a:xfrm>
            <a:off x="502920" y="1965960"/>
            <a:ext cx="3840480" cy="548640"/>
          </a:xfrm>
          <a:prstGeom prst="rect">
            <a:avLst/>
          </a:prstGeom>
          <a:noFill/>
        </p:spPr>
        <p:txBody>
          <a:bodyPr wrap="square" lIns="45720" tIns="22860" rIns="45720" bIns="22860" anchor="t">
            <a:spAutoFit/>
          </a:bodyPr>
          <a:lstStyle/>
          <a:p>
            <a:r>
              <a:rPr sz="2600" b="1">
                <a:solidFill>
                  <a:srgbClr val="165788"/>
                </a:solidFill>
                <a:latin typeface="Georgia"/>
              </a:rPr>
              <a:t>Student Yield</a:t>
            </a:r>
          </a:p>
        </p:txBody>
      </p:sp>
      <p:sp>
        <p:nvSpPr>
          <p:cNvPr id="9" name="MethodTagline"/>
          <p:cNvSpPr txBox="1"/>
          <p:nvPr/>
        </p:nvSpPr>
        <p:spPr>
          <a:xfrm>
            <a:off x="502920" y="2651760"/>
            <a:ext cx="3840480" cy="1188720"/>
          </a:xfrm>
          <a:prstGeom prst="rect">
            <a:avLst/>
          </a:prstGeom>
          <a:noFill/>
        </p:spPr>
        <p:txBody>
          <a:bodyPr wrap="square" lIns="45720" tIns="22860" rIns="45720" bIns="22860" anchor="t">
            <a:spAutoFit/>
          </a:bodyPr>
          <a:lstStyle/>
          <a:p>
            <a:r>
              <a:rPr sz="1400" i="1" dirty="0">
                <a:solidFill>
                  <a:srgbClr val="165788"/>
                </a:solidFill>
                <a:latin typeface="Georgia"/>
              </a:rPr>
              <a:t>The facilities planner’s tool. Forecast enrollment from the housing stock, not from demographic rates.</a:t>
            </a:r>
          </a:p>
        </p:txBody>
      </p:sp>
      <p:sp>
        <p:nvSpPr>
          <p:cNvPr id="10" name="AccentBar"/>
          <p:cNvSpPr/>
          <p:nvPr/>
        </p:nvSpPr>
        <p:spPr>
          <a:xfrm>
            <a:off x="502920" y="3931920"/>
            <a:ext cx="457200" cy="18288"/>
          </a:xfrm>
          <a:prstGeom prst="rect">
            <a:avLst/>
          </a:prstGeom>
          <a:solidFill>
            <a:srgbClr val="00ADD0"/>
          </a:solidFill>
          <a:ln>
            <a:noFill/>
          </a:ln>
        </p:spPr>
        <p:txBody>
          <a:bodyPr rtlCol="0" anchor="ctr"/>
          <a:lstStyle/>
          <a:p>
            <a:endParaRPr/>
          </a:p>
        </p:txBody>
      </p:sp>
      <p:sp>
        <p:nvSpPr>
          <p:cNvPr id="11" name="MethodDesc"/>
          <p:cNvSpPr txBox="1"/>
          <p:nvPr/>
        </p:nvSpPr>
        <p:spPr>
          <a:xfrm>
            <a:off x="502920" y="4023360"/>
            <a:ext cx="3840480" cy="2057400"/>
          </a:xfrm>
          <a:prstGeom prst="rect">
            <a:avLst/>
          </a:prstGeom>
          <a:noFill/>
        </p:spPr>
        <p:txBody>
          <a:bodyPr wrap="square" lIns="45720" tIns="22860" rIns="45720" bIns="22860" anchor="t">
            <a:spAutoFit/>
          </a:bodyPr>
          <a:lstStyle/>
          <a:p>
            <a:pPr>
              <a:lnSpc>
                <a:spcPct val="140000"/>
              </a:lnSpc>
            </a:pPr>
            <a:r>
              <a:rPr sz="1200" dirty="0">
                <a:solidFill>
                  <a:srgbClr val="1A1A1A"/>
                </a:solidFill>
                <a:latin typeface="Calibri"/>
              </a:rPr>
              <a:t>Inventory the housing units in each attendance area by type and age. Multiply each group by a yield factor — students per unit. Add pipeline units as they deliver. Sum to enrollment by school.</a:t>
            </a:r>
          </a:p>
        </p:txBody>
      </p:sp>
      <p:sp>
        <p:nvSpPr>
          <p:cNvPr id="20" name="Card1Bg"/>
          <p:cNvSpPr/>
          <p:nvPr/>
        </p:nvSpPr>
        <p:spPr>
          <a:xfrm>
            <a:off x="4846320" y="1691640"/>
            <a:ext cx="6858000" cy="1051560"/>
          </a:xfrm>
          <a:prstGeom prst="rect">
            <a:avLst/>
          </a:prstGeom>
          <a:solidFill>
            <a:srgbClr val="F5F7F9"/>
          </a:solidFill>
          <a:ln>
            <a:noFill/>
          </a:ln>
        </p:spPr>
        <p:txBody>
          <a:bodyPr rtlCol="0" anchor="ctr"/>
          <a:lstStyle/>
          <a:p>
            <a:endParaRPr/>
          </a:p>
        </p:txBody>
      </p:sp>
      <p:sp>
        <p:nvSpPr>
          <p:cNvPr id="21" name="Card1Accent"/>
          <p:cNvSpPr/>
          <p:nvPr/>
        </p:nvSpPr>
        <p:spPr>
          <a:xfrm>
            <a:off x="4846320" y="1691640"/>
            <a:ext cx="73152" cy="1051560"/>
          </a:xfrm>
          <a:prstGeom prst="rect">
            <a:avLst/>
          </a:prstGeom>
          <a:solidFill>
            <a:srgbClr val="00ADD0"/>
          </a:solidFill>
          <a:ln>
            <a:noFill/>
          </a:ln>
        </p:spPr>
        <p:txBody>
          <a:bodyPr rtlCol="0" anchor="ctr"/>
          <a:lstStyle/>
          <a:p>
            <a:endParaRPr/>
          </a:p>
        </p:txBody>
      </p:sp>
      <p:sp>
        <p:nvSpPr>
          <p:cNvPr id="22" name="Card1Label"/>
          <p:cNvSpPr txBox="1"/>
          <p:nvPr/>
        </p:nvSpPr>
        <p:spPr>
          <a:xfrm>
            <a:off x="5120640" y="1737360"/>
            <a:ext cx="6492240" cy="274320"/>
          </a:xfrm>
          <a:prstGeom prst="rect">
            <a:avLst/>
          </a:prstGeom>
          <a:noFill/>
        </p:spPr>
        <p:txBody>
          <a:bodyPr wrap="square" lIns="45720" tIns="22860" rIns="45720" bIns="22860" anchor="t">
            <a:spAutoFit/>
          </a:bodyPr>
          <a:lstStyle/>
          <a:p>
            <a:r>
              <a:rPr sz="1000" b="1">
                <a:solidFill>
                  <a:srgbClr val="00ADD0"/>
                </a:solidFill>
                <a:latin typeface="Calibri"/>
              </a:rPr>
              <a:t>THE IDEA</a:t>
            </a:r>
          </a:p>
        </p:txBody>
      </p:sp>
      <p:sp>
        <p:nvSpPr>
          <p:cNvPr id="23" name="Card1Text"/>
          <p:cNvSpPr txBox="1"/>
          <p:nvPr/>
        </p:nvSpPr>
        <p:spPr>
          <a:xfrm>
            <a:off x="5120640" y="2011680"/>
            <a:ext cx="6492240" cy="640080"/>
          </a:xfrm>
          <a:prstGeom prst="rect">
            <a:avLst/>
          </a:prstGeom>
          <a:noFill/>
        </p:spPr>
        <p:txBody>
          <a:bodyPr wrap="square" lIns="45720" tIns="22860" rIns="45720" bIns="22860" anchor="t">
            <a:spAutoFit/>
          </a:bodyPr>
          <a:lstStyle/>
          <a:p>
            <a:pPr>
              <a:lnSpc>
                <a:spcPct val="115000"/>
              </a:lnSpc>
            </a:pPr>
            <a:r>
              <a:rPr sz="1100" dirty="0">
                <a:solidFill>
                  <a:srgbClr val="1A1A1A"/>
                </a:solidFill>
                <a:latin typeface="Calibri"/>
              </a:rPr>
              <a:t>Different housing generates different numbers of students. A new single-family subdivision yields more school-age children per unit than an aging neighborhood or a multifamily complex. Yield factors capture that relationship and turn a housing inventory into an enrollment forecast.</a:t>
            </a:r>
          </a:p>
        </p:txBody>
      </p:sp>
      <p:sp>
        <p:nvSpPr>
          <p:cNvPr id="30" name="Card2Bg"/>
          <p:cNvSpPr/>
          <p:nvPr/>
        </p:nvSpPr>
        <p:spPr>
          <a:xfrm>
            <a:off x="4846320" y="2816352"/>
            <a:ext cx="6858000" cy="1051560"/>
          </a:xfrm>
          <a:prstGeom prst="rect">
            <a:avLst/>
          </a:prstGeom>
          <a:solidFill>
            <a:srgbClr val="F5F7F9"/>
          </a:solidFill>
          <a:ln>
            <a:noFill/>
          </a:ln>
        </p:spPr>
        <p:txBody>
          <a:bodyPr rtlCol="0" anchor="ctr"/>
          <a:lstStyle/>
          <a:p>
            <a:endParaRPr/>
          </a:p>
        </p:txBody>
      </p:sp>
      <p:sp>
        <p:nvSpPr>
          <p:cNvPr id="31" name="Card2Accent"/>
          <p:cNvSpPr/>
          <p:nvPr/>
        </p:nvSpPr>
        <p:spPr>
          <a:xfrm>
            <a:off x="4846320" y="2816352"/>
            <a:ext cx="73152" cy="1051560"/>
          </a:xfrm>
          <a:prstGeom prst="rect">
            <a:avLst/>
          </a:prstGeom>
          <a:solidFill>
            <a:srgbClr val="00ADD0"/>
          </a:solidFill>
          <a:ln>
            <a:noFill/>
          </a:ln>
        </p:spPr>
        <p:txBody>
          <a:bodyPr rtlCol="0" anchor="ctr"/>
          <a:lstStyle/>
          <a:p>
            <a:endParaRPr/>
          </a:p>
        </p:txBody>
      </p:sp>
      <p:sp>
        <p:nvSpPr>
          <p:cNvPr id="32" name="Card2Label"/>
          <p:cNvSpPr txBox="1"/>
          <p:nvPr/>
        </p:nvSpPr>
        <p:spPr>
          <a:xfrm>
            <a:off x="5120640" y="2862072"/>
            <a:ext cx="6492240" cy="274320"/>
          </a:xfrm>
          <a:prstGeom prst="rect">
            <a:avLst/>
          </a:prstGeom>
          <a:noFill/>
        </p:spPr>
        <p:txBody>
          <a:bodyPr wrap="square" lIns="45720" tIns="22860" rIns="45720" bIns="22860" anchor="t">
            <a:spAutoFit/>
          </a:bodyPr>
          <a:lstStyle/>
          <a:p>
            <a:r>
              <a:rPr sz="1000" b="1">
                <a:solidFill>
                  <a:srgbClr val="00ADD0"/>
                </a:solidFill>
                <a:latin typeface="Calibri"/>
              </a:rPr>
              <a:t>INPUTS</a:t>
            </a:r>
          </a:p>
        </p:txBody>
      </p:sp>
      <p:sp>
        <p:nvSpPr>
          <p:cNvPr id="33" name="Card2Text"/>
          <p:cNvSpPr txBox="1"/>
          <p:nvPr/>
        </p:nvSpPr>
        <p:spPr>
          <a:xfrm>
            <a:off x="5120640" y="3136392"/>
            <a:ext cx="6492240" cy="640080"/>
          </a:xfrm>
          <a:prstGeom prst="rect">
            <a:avLst/>
          </a:prstGeom>
          <a:noFill/>
        </p:spPr>
        <p:txBody>
          <a:bodyPr wrap="square" lIns="45720" tIns="22860" rIns="45720" bIns="22860" anchor="t">
            <a:spAutoFit/>
          </a:bodyPr>
          <a:lstStyle/>
          <a:p>
            <a:pPr>
              <a:lnSpc>
                <a:spcPct val="115000"/>
              </a:lnSpc>
            </a:pPr>
            <a:r>
              <a:rPr sz="1100" dirty="0">
                <a:solidFill>
                  <a:srgbClr val="1A1A1A"/>
                </a:solidFill>
                <a:latin typeface="Calibri"/>
              </a:rPr>
              <a:t>Housing inventory by type (single-family, multifamily, townhome) and age. Building permits and development pipeline. Yield factors calibrated from enrollment-to-housing cross-tabs at the attendance-area level.</a:t>
            </a:r>
          </a:p>
        </p:txBody>
      </p:sp>
      <p:sp>
        <p:nvSpPr>
          <p:cNvPr id="40" name="Card3Bg"/>
          <p:cNvSpPr/>
          <p:nvPr/>
        </p:nvSpPr>
        <p:spPr>
          <a:xfrm>
            <a:off x="4846320" y="3941064"/>
            <a:ext cx="6858000" cy="1051560"/>
          </a:xfrm>
          <a:prstGeom prst="rect">
            <a:avLst/>
          </a:prstGeom>
          <a:solidFill>
            <a:srgbClr val="F5F7F9"/>
          </a:solidFill>
          <a:ln>
            <a:noFill/>
          </a:ln>
        </p:spPr>
        <p:txBody>
          <a:bodyPr rtlCol="0" anchor="ctr"/>
          <a:lstStyle/>
          <a:p>
            <a:endParaRPr/>
          </a:p>
        </p:txBody>
      </p:sp>
      <p:sp>
        <p:nvSpPr>
          <p:cNvPr id="41" name="Card3Accent"/>
          <p:cNvSpPr/>
          <p:nvPr/>
        </p:nvSpPr>
        <p:spPr>
          <a:xfrm>
            <a:off x="4846320" y="3941064"/>
            <a:ext cx="73152" cy="1051560"/>
          </a:xfrm>
          <a:prstGeom prst="rect">
            <a:avLst/>
          </a:prstGeom>
          <a:solidFill>
            <a:srgbClr val="00ADD0"/>
          </a:solidFill>
          <a:ln>
            <a:noFill/>
          </a:ln>
        </p:spPr>
        <p:txBody>
          <a:bodyPr rtlCol="0" anchor="ctr"/>
          <a:lstStyle/>
          <a:p>
            <a:endParaRPr/>
          </a:p>
        </p:txBody>
      </p:sp>
      <p:sp>
        <p:nvSpPr>
          <p:cNvPr id="42" name="Card3Label"/>
          <p:cNvSpPr txBox="1"/>
          <p:nvPr/>
        </p:nvSpPr>
        <p:spPr>
          <a:xfrm>
            <a:off x="5120640" y="3986784"/>
            <a:ext cx="6492240" cy="274320"/>
          </a:xfrm>
          <a:prstGeom prst="rect">
            <a:avLst/>
          </a:prstGeom>
          <a:noFill/>
        </p:spPr>
        <p:txBody>
          <a:bodyPr wrap="square" lIns="45720" tIns="22860" rIns="45720" bIns="22860" anchor="t">
            <a:spAutoFit/>
          </a:bodyPr>
          <a:lstStyle/>
          <a:p>
            <a:r>
              <a:rPr sz="1000" b="1">
                <a:solidFill>
                  <a:srgbClr val="00ADD0"/>
                </a:solidFill>
                <a:latin typeface="Calibri"/>
              </a:rPr>
              <a:t>STRENGTHS</a:t>
            </a:r>
          </a:p>
        </p:txBody>
      </p:sp>
      <p:sp>
        <p:nvSpPr>
          <p:cNvPr id="43" name="Card3Text"/>
          <p:cNvSpPr txBox="1"/>
          <p:nvPr/>
        </p:nvSpPr>
        <p:spPr>
          <a:xfrm>
            <a:off x="5120640" y="4261104"/>
            <a:ext cx="6492240" cy="640080"/>
          </a:xfrm>
          <a:prstGeom prst="rect">
            <a:avLst/>
          </a:prstGeom>
          <a:noFill/>
        </p:spPr>
        <p:txBody>
          <a:bodyPr wrap="square" lIns="45720" tIns="22860" rIns="45720" bIns="22860" anchor="t">
            <a:spAutoFit/>
          </a:bodyPr>
          <a:lstStyle/>
          <a:p>
            <a:pPr>
              <a:lnSpc>
                <a:spcPct val="115000"/>
              </a:lnSpc>
            </a:pPr>
            <a:r>
              <a:rPr sz="1100" dirty="0">
                <a:solidFill>
                  <a:srgbClr val="1A1A1A"/>
                </a:solidFill>
                <a:latin typeface="Calibri"/>
              </a:rPr>
              <a:t>Spatially precise — allocates enrollment to attendance areas naturally. Captures housing-pipeline effects that cohort methods miss. Directly useful for facilities planning because it links enrollment to where homes are being built.</a:t>
            </a:r>
          </a:p>
        </p:txBody>
      </p:sp>
      <p:sp>
        <p:nvSpPr>
          <p:cNvPr id="50" name="Card4Bg"/>
          <p:cNvSpPr/>
          <p:nvPr/>
        </p:nvSpPr>
        <p:spPr>
          <a:xfrm>
            <a:off x="4846320" y="5065776"/>
            <a:ext cx="6858000" cy="1051560"/>
          </a:xfrm>
          <a:prstGeom prst="rect">
            <a:avLst/>
          </a:prstGeom>
          <a:solidFill>
            <a:srgbClr val="F5F7F9"/>
          </a:solidFill>
          <a:ln>
            <a:noFill/>
          </a:ln>
        </p:spPr>
        <p:txBody>
          <a:bodyPr rtlCol="0" anchor="ctr"/>
          <a:lstStyle/>
          <a:p>
            <a:endParaRPr/>
          </a:p>
        </p:txBody>
      </p:sp>
      <p:sp>
        <p:nvSpPr>
          <p:cNvPr id="51" name="Card4Accent"/>
          <p:cNvSpPr/>
          <p:nvPr/>
        </p:nvSpPr>
        <p:spPr>
          <a:xfrm>
            <a:off x="4846320" y="5065776"/>
            <a:ext cx="73152" cy="1051560"/>
          </a:xfrm>
          <a:prstGeom prst="rect">
            <a:avLst/>
          </a:prstGeom>
          <a:solidFill>
            <a:srgbClr val="00ADD0"/>
          </a:solidFill>
          <a:ln>
            <a:noFill/>
          </a:ln>
        </p:spPr>
        <p:txBody>
          <a:bodyPr rtlCol="0" anchor="ctr"/>
          <a:lstStyle/>
          <a:p>
            <a:endParaRPr/>
          </a:p>
        </p:txBody>
      </p:sp>
      <p:sp>
        <p:nvSpPr>
          <p:cNvPr id="52" name="Card4Label"/>
          <p:cNvSpPr txBox="1"/>
          <p:nvPr/>
        </p:nvSpPr>
        <p:spPr>
          <a:xfrm>
            <a:off x="5120640" y="5111496"/>
            <a:ext cx="6492240" cy="274320"/>
          </a:xfrm>
          <a:prstGeom prst="rect">
            <a:avLst/>
          </a:prstGeom>
          <a:noFill/>
        </p:spPr>
        <p:txBody>
          <a:bodyPr wrap="square" lIns="45720" tIns="22860" rIns="45720" bIns="22860" anchor="t">
            <a:spAutoFit/>
          </a:bodyPr>
          <a:lstStyle/>
          <a:p>
            <a:r>
              <a:rPr sz="1000" b="1">
                <a:solidFill>
                  <a:srgbClr val="00ADD0"/>
                </a:solidFill>
                <a:latin typeface="Calibri"/>
              </a:rPr>
              <a:t>WATCH-OUTS</a:t>
            </a:r>
          </a:p>
        </p:txBody>
      </p:sp>
      <p:sp>
        <p:nvSpPr>
          <p:cNvPr id="53" name="Card4Text"/>
          <p:cNvSpPr txBox="1"/>
          <p:nvPr/>
        </p:nvSpPr>
        <p:spPr>
          <a:xfrm>
            <a:off x="5120640" y="5385816"/>
            <a:ext cx="6492240" cy="640080"/>
          </a:xfrm>
          <a:prstGeom prst="rect">
            <a:avLst/>
          </a:prstGeom>
          <a:noFill/>
        </p:spPr>
        <p:txBody>
          <a:bodyPr wrap="square" lIns="45720" tIns="22860" rIns="45720" bIns="22860" anchor="t">
            <a:spAutoFit/>
          </a:bodyPr>
          <a:lstStyle/>
          <a:p>
            <a:pPr>
              <a:lnSpc>
                <a:spcPct val="115000"/>
              </a:lnSpc>
            </a:pPr>
            <a:r>
              <a:rPr sz="1100" dirty="0">
                <a:solidFill>
                  <a:srgbClr val="1A1A1A"/>
                </a:solidFill>
                <a:latin typeface="Calibri"/>
              </a:rPr>
              <a:t>Yield factors are not fixed. As neighborhoods age, original families’ children graduate and next buyers may be smaller households or empty-nesters. Treating yield as constant overstates enrollment in maturing areas. Also blind to non-housing demographic shifts — migration, birth-rate changes, or charter-school competition.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METHOD 03 · HYBRID</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800" b="1" i="0">
                <a:solidFill>
                  <a:srgbClr val="165788"/>
                </a:solidFill>
                <a:latin typeface="Georgia"/>
              </a:rPr>
              <a:t>Use both. Let each method do what it's best at.</a:t>
            </a:r>
          </a:p>
        </p:txBody>
      </p:sp>
      <p:sp>
        <p:nvSpPr>
          <p:cNvPr id="4" name="Rectangle 3"/>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daa-logo.png"/>
          <p:cNvPicPr>
            <a:picLocks noChangeAspect="1"/>
          </p:cNvPicPr>
          <p:nvPr/>
        </p:nvPicPr>
        <p:blipFill>
          <a:blip r:embed="rId2"/>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02 · Best Practices · p. 28</a:t>
            </a:r>
          </a:p>
        </p:txBody>
      </p:sp>
      <p:sp>
        <p:nvSpPr>
          <p:cNvPr id="7" name="TextBox 6"/>
          <p:cNvSpPr txBox="1"/>
          <p:nvPr/>
        </p:nvSpPr>
        <p:spPr>
          <a:xfrm>
            <a:off x="502920" y="1691640"/>
            <a:ext cx="3840480" cy="274320"/>
          </a:xfrm>
          <a:prstGeom prst="rect">
            <a:avLst/>
          </a:prstGeom>
          <a:noFill/>
        </p:spPr>
        <p:txBody>
          <a:bodyPr wrap="square" lIns="45720" tIns="22860" rIns="45720" bIns="22860" anchor="t">
            <a:spAutoFit/>
          </a:bodyPr>
          <a:lstStyle/>
          <a:p>
            <a:pPr algn="l"/>
            <a:r>
              <a:rPr sz="1000" b="1" i="0">
                <a:solidFill>
                  <a:srgbClr val="00ADD0"/>
                </a:solidFill>
                <a:latin typeface="Calibri"/>
              </a:rPr>
              <a:t>METHOD 03</a:t>
            </a:r>
          </a:p>
        </p:txBody>
      </p:sp>
      <p:sp>
        <p:nvSpPr>
          <p:cNvPr id="8" name="TextBox 7"/>
          <p:cNvSpPr txBox="1"/>
          <p:nvPr/>
        </p:nvSpPr>
        <p:spPr>
          <a:xfrm>
            <a:off x="502920" y="1965960"/>
            <a:ext cx="3840480" cy="1097280"/>
          </a:xfrm>
          <a:prstGeom prst="rect">
            <a:avLst/>
          </a:prstGeom>
          <a:noFill/>
        </p:spPr>
        <p:txBody>
          <a:bodyPr wrap="square" lIns="45720" tIns="22860" rIns="45720" bIns="22860" anchor="t">
            <a:spAutoFit/>
          </a:bodyPr>
          <a:lstStyle/>
          <a:p>
            <a:pPr algn="l"/>
            <a:r>
              <a:rPr sz="2600" b="1" i="0">
                <a:solidFill>
                  <a:srgbClr val="165788"/>
                </a:solidFill>
                <a:latin typeface="Georgia"/>
              </a:rPr>
              <a:t>Cohort-Component + Student Yield</a:t>
            </a:r>
          </a:p>
        </p:txBody>
      </p:sp>
      <p:sp>
        <p:nvSpPr>
          <p:cNvPr id="9" name="TextBox 8"/>
          <p:cNvSpPr txBox="1"/>
          <p:nvPr/>
        </p:nvSpPr>
        <p:spPr>
          <a:xfrm>
            <a:off x="502920" y="3154680"/>
            <a:ext cx="3840480" cy="1188720"/>
          </a:xfrm>
          <a:prstGeom prst="rect">
            <a:avLst/>
          </a:prstGeom>
          <a:noFill/>
        </p:spPr>
        <p:txBody>
          <a:bodyPr wrap="square" lIns="45720" tIns="22860" rIns="45720" bIns="22860" anchor="t">
            <a:spAutoFit/>
          </a:bodyPr>
          <a:lstStyle/>
          <a:p>
            <a:pPr algn="l"/>
            <a:r>
              <a:rPr sz="1400" b="0" i="1">
                <a:solidFill>
                  <a:srgbClr val="165788"/>
                </a:solidFill>
                <a:latin typeface="Georgia"/>
              </a:rPr>
              <a:t>The method we recommend for most districts. Gets the demographic honesty of cohort-component and the spatial precision of student-yield.</a:t>
            </a:r>
          </a:p>
        </p:txBody>
      </p:sp>
      <p:sp>
        <p:nvSpPr>
          <p:cNvPr id="10" name="Rectangle 9"/>
          <p:cNvSpPr/>
          <p:nvPr/>
        </p:nvSpPr>
        <p:spPr>
          <a:xfrm>
            <a:off x="502920" y="4434840"/>
            <a:ext cx="457200" cy="18288"/>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502920" y="4526280"/>
            <a:ext cx="3840480" cy="1554480"/>
          </a:xfrm>
          <a:prstGeom prst="rect">
            <a:avLst/>
          </a:prstGeom>
          <a:noFill/>
        </p:spPr>
        <p:txBody>
          <a:bodyPr wrap="square" lIns="45720" tIns="22860" rIns="45720" bIns="22860" anchor="t">
            <a:spAutoFit/>
          </a:bodyPr>
          <a:lstStyle/>
          <a:p>
            <a:pPr algn="l"/>
            <a:r>
              <a:rPr sz="1200" b="0" i="0">
                <a:solidFill>
                  <a:srgbClr val="1A1A1A"/>
                </a:solidFill>
                <a:latin typeface="Calibri"/>
              </a:rPr>
              <a:t>Run cohort-component at the district level to get the total-enrollment envelope. Run student-yield at the attendance-area level to allocate the total across schools. Reconcile: the areas must sum to the district total.</a:t>
            </a:r>
          </a:p>
        </p:txBody>
      </p:sp>
      <p:sp>
        <p:nvSpPr>
          <p:cNvPr id="12" name="Rectangle 11"/>
          <p:cNvSpPr/>
          <p:nvPr/>
        </p:nvSpPr>
        <p:spPr>
          <a:xfrm>
            <a:off x="4846320" y="1691640"/>
            <a:ext cx="6858000" cy="105156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a:xfrm>
            <a:off x="4846320" y="1691640"/>
            <a:ext cx="73152" cy="105156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5120640" y="1828800"/>
            <a:ext cx="6492240" cy="274320"/>
          </a:xfrm>
          <a:prstGeom prst="rect">
            <a:avLst/>
          </a:prstGeom>
          <a:noFill/>
        </p:spPr>
        <p:txBody>
          <a:bodyPr wrap="square" lIns="45720" tIns="22860" rIns="45720" bIns="22860" anchor="t">
            <a:spAutoFit/>
          </a:bodyPr>
          <a:lstStyle/>
          <a:p>
            <a:pPr algn="l"/>
            <a:r>
              <a:rPr sz="1000" b="1" i="0">
                <a:solidFill>
                  <a:srgbClr val="00ADD0"/>
                </a:solidFill>
                <a:latin typeface="Calibri"/>
              </a:rPr>
              <a:t>INPUTS</a:t>
            </a:r>
          </a:p>
        </p:txBody>
      </p:sp>
      <p:sp>
        <p:nvSpPr>
          <p:cNvPr id="15" name="TextBox 14"/>
          <p:cNvSpPr txBox="1"/>
          <p:nvPr/>
        </p:nvSpPr>
        <p:spPr>
          <a:xfrm>
            <a:off x="5120640" y="2103120"/>
            <a:ext cx="6492240" cy="548640"/>
          </a:xfrm>
          <a:prstGeom prst="rect">
            <a:avLst/>
          </a:prstGeom>
          <a:noFill/>
        </p:spPr>
        <p:txBody>
          <a:bodyPr wrap="square" lIns="45720" tIns="22860" rIns="45720" bIns="22860" anchor="t">
            <a:spAutoFit/>
          </a:bodyPr>
          <a:lstStyle/>
          <a:p>
            <a:pPr algn="l"/>
            <a:r>
              <a:rPr sz="1200" b="0" i="0">
                <a:solidFill>
                  <a:srgbClr val="1A1A1A"/>
                </a:solidFill>
                <a:latin typeface="Calibri"/>
              </a:rPr>
              <a:t>Everything cohort-component needs, plus the housing and pipeline data student-yield needs. The union, not the intersection.</a:t>
            </a:r>
          </a:p>
        </p:txBody>
      </p:sp>
      <p:sp>
        <p:nvSpPr>
          <p:cNvPr id="16" name="Rectangle 15"/>
          <p:cNvSpPr/>
          <p:nvPr/>
        </p:nvSpPr>
        <p:spPr>
          <a:xfrm>
            <a:off x="4846320" y="2816352"/>
            <a:ext cx="6858000" cy="105156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Rectangle 16"/>
          <p:cNvSpPr/>
          <p:nvPr/>
        </p:nvSpPr>
        <p:spPr>
          <a:xfrm>
            <a:off x="4846320" y="2816352"/>
            <a:ext cx="73152" cy="105156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5120640" y="2953512"/>
            <a:ext cx="6492240" cy="274320"/>
          </a:xfrm>
          <a:prstGeom prst="rect">
            <a:avLst/>
          </a:prstGeom>
          <a:noFill/>
        </p:spPr>
        <p:txBody>
          <a:bodyPr wrap="square" lIns="45720" tIns="22860" rIns="45720" bIns="22860" anchor="t">
            <a:spAutoFit/>
          </a:bodyPr>
          <a:lstStyle/>
          <a:p>
            <a:pPr algn="l"/>
            <a:r>
              <a:rPr sz="1000" b="1" i="0">
                <a:solidFill>
                  <a:srgbClr val="00ADD0"/>
                </a:solidFill>
                <a:latin typeface="Calibri"/>
              </a:rPr>
              <a:t>OUTPUTS</a:t>
            </a:r>
          </a:p>
        </p:txBody>
      </p:sp>
      <p:sp>
        <p:nvSpPr>
          <p:cNvPr id="19" name="TextBox 18"/>
          <p:cNvSpPr txBox="1"/>
          <p:nvPr/>
        </p:nvSpPr>
        <p:spPr>
          <a:xfrm>
            <a:off x="5120640" y="3227832"/>
            <a:ext cx="6492240" cy="548640"/>
          </a:xfrm>
          <a:prstGeom prst="rect">
            <a:avLst/>
          </a:prstGeom>
          <a:noFill/>
        </p:spPr>
        <p:txBody>
          <a:bodyPr wrap="square" lIns="45720" tIns="22860" rIns="45720" bIns="22860" anchor="t">
            <a:spAutoFit/>
          </a:bodyPr>
          <a:lstStyle/>
          <a:p>
            <a:pPr algn="l"/>
            <a:r>
              <a:rPr sz="1200" b="0" i="0">
                <a:solidFill>
                  <a:srgbClr val="1A1A1A"/>
                </a:solidFill>
                <a:latin typeface="Calibri"/>
              </a:rPr>
              <a:t>Enrollment by grade by attendance area. Scenario-ready.</a:t>
            </a:r>
          </a:p>
        </p:txBody>
      </p:sp>
      <p:sp>
        <p:nvSpPr>
          <p:cNvPr id="20" name="Rectangle 19"/>
          <p:cNvSpPr/>
          <p:nvPr/>
        </p:nvSpPr>
        <p:spPr>
          <a:xfrm>
            <a:off x="4846320" y="3941064"/>
            <a:ext cx="6858000" cy="105156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a:xfrm>
            <a:off x="4846320" y="3941064"/>
            <a:ext cx="73152" cy="105156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5120640" y="4078224"/>
            <a:ext cx="6492240" cy="274320"/>
          </a:xfrm>
          <a:prstGeom prst="rect">
            <a:avLst/>
          </a:prstGeom>
          <a:noFill/>
        </p:spPr>
        <p:txBody>
          <a:bodyPr wrap="square" lIns="45720" tIns="22860" rIns="45720" bIns="22860" anchor="t">
            <a:spAutoFit/>
          </a:bodyPr>
          <a:lstStyle/>
          <a:p>
            <a:pPr algn="l"/>
            <a:r>
              <a:rPr sz="1000" b="1" i="0">
                <a:solidFill>
                  <a:srgbClr val="00ADD0"/>
                </a:solidFill>
                <a:latin typeface="Calibri"/>
              </a:rPr>
              <a:t>STRENGTHS</a:t>
            </a:r>
          </a:p>
        </p:txBody>
      </p:sp>
      <p:sp>
        <p:nvSpPr>
          <p:cNvPr id="23" name="TextBox 22"/>
          <p:cNvSpPr txBox="1"/>
          <p:nvPr/>
        </p:nvSpPr>
        <p:spPr>
          <a:xfrm>
            <a:off x="5120640" y="4352544"/>
            <a:ext cx="6492240" cy="548640"/>
          </a:xfrm>
          <a:prstGeom prst="rect">
            <a:avLst/>
          </a:prstGeom>
          <a:noFill/>
        </p:spPr>
        <p:txBody>
          <a:bodyPr wrap="square" lIns="45720" tIns="22860" rIns="45720" bIns="22860" anchor="t">
            <a:spAutoFit/>
          </a:bodyPr>
          <a:lstStyle/>
          <a:p>
            <a:pPr algn="l"/>
            <a:r>
              <a:rPr sz="1200" b="0" i="0">
                <a:solidFill>
                  <a:srgbClr val="1A1A1A"/>
                </a:solidFill>
                <a:latin typeface="Calibri"/>
              </a:rPr>
              <a:t>Best of both methods. Detectable when either one is drifting. Gives planners the right tool at the right level.</a:t>
            </a:r>
          </a:p>
        </p:txBody>
      </p:sp>
      <p:sp>
        <p:nvSpPr>
          <p:cNvPr id="24" name="Rectangle 23"/>
          <p:cNvSpPr/>
          <p:nvPr/>
        </p:nvSpPr>
        <p:spPr>
          <a:xfrm>
            <a:off x="4846320" y="5065776"/>
            <a:ext cx="6858000" cy="105156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a:xfrm>
            <a:off x="4846320" y="5065776"/>
            <a:ext cx="73152" cy="105156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5120640" y="5202936"/>
            <a:ext cx="6492240" cy="274320"/>
          </a:xfrm>
          <a:prstGeom prst="rect">
            <a:avLst/>
          </a:prstGeom>
          <a:noFill/>
        </p:spPr>
        <p:txBody>
          <a:bodyPr wrap="square" lIns="45720" tIns="22860" rIns="45720" bIns="22860" anchor="t">
            <a:spAutoFit/>
          </a:bodyPr>
          <a:lstStyle/>
          <a:p>
            <a:pPr algn="l"/>
            <a:r>
              <a:rPr sz="1000" b="1" i="0">
                <a:solidFill>
                  <a:srgbClr val="00ADD0"/>
                </a:solidFill>
                <a:latin typeface="Calibri"/>
              </a:rPr>
              <a:t>WATCH-OUTS</a:t>
            </a:r>
          </a:p>
        </p:txBody>
      </p:sp>
      <p:sp>
        <p:nvSpPr>
          <p:cNvPr id="27" name="TextBox 26"/>
          <p:cNvSpPr txBox="1"/>
          <p:nvPr/>
        </p:nvSpPr>
        <p:spPr>
          <a:xfrm>
            <a:off x="5120640" y="5477256"/>
            <a:ext cx="6492240" cy="548640"/>
          </a:xfrm>
          <a:prstGeom prst="rect">
            <a:avLst/>
          </a:prstGeom>
          <a:noFill/>
        </p:spPr>
        <p:txBody>
          <a:bodyPr wrap="square" lIns="45720" tIns="22860" rIns="45720" bIns="22860" anchor="t">
            <a:spAutoFit/>
          </a:bodyPr>
          <a:lstStyle/>
          <a:p>
            <a:pPr algn="l"/>
            <a:r>
              <a:rPr sz="1200" b="0" i="0">
                <a:solidFill>
                  <a:srgbClr val="1A1A1A"/>
                </a:solidFill>
                <a:latin typeface="Calibri"/>
              </a:rPr>
              <a:t>More expensive. Needs a reconciliation step. Demands staff who understand both methodologies.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Group 1"/>
        <p:cNvGrpSpPr/>
        <p:nvPr/>
      </p:nvGrpSpPr>
      <p:grpSpPr>
        <a:xfrm>
          <a:off x="0" y="0"/>
          <a:ext cx="12192000" cy="6858000"/>
          <a:chOff x="0" y="0"/>
          <a:chExt cx="12192000" cy="6858000"/>
        </a:xfrm>
      </p:grpSpPr>
      <p:sp>
        <p:nvSpPr>
          <p:cNvPr id="2" name="Section Label"/>
          <p:cNvSpPr/>
          <p:nvPr/>
        </p:nvSpPr>
        <p:spPr>
          <a:xfrm>
            <a:off x="502920" y="365760"/>
            <a:ext cx="11155680" cy="228600"/>
          </a:xfrm>
          <a:prstGeom prst="rect">
            <a:avLst/>
          </a:prstGeom>
          <a:noFill/>
        </p:spPr>
        <p:txBody>
          <a:bodyPr wrap="square" lIns="45720" tIns="22860" rIns="45720" bIns="22860" anchor="t" anchorCtr="0">
            <a:spAutoFit/>
          </a:bodyPr>
          <a:lstStyle/>
          <a:p>
            <a:pPr algn="l"/>
            <a:r>
              <a:rPr lang="en-US" sz="1000" b="1" cap="all" dirty="0">
                <a:solidFill>
                  <a:srgbClr val="00ADD0"/>
                </a:solidFill>
                <a:latin typeface="Calibri"/>
              </a:rPr>
              <a:t>02 · BEST PRACTICES</a:t>
            </a:r>
          </a:p>
        </p:txBody>
      </p:sp>
      <p:sp>
        <p:nvSpPr>
          <p:cNvPr id="3" name="Title"/>
          <p:cNvSpPr/>
          <p:nvPr/>
        </p:nvSpPr>
        <p:spPr>
          <a:xfrm>
            <a:off x="502920" y="658368"/>
            <a:ext cx="11155680" cy="457200"/>
          </a:xfrm>
          <a:prstGeom prst="rect">
            <a:avLst/>
          </a:prstGeom>
          <a:noFill/>
        </p:spPr>
        <p:txBody>
          <a:bodyPr wrap="square" lIns="45720" tIns="22860" rIns="45720" bIns="22860" anchor="t" anchorCtr="0">
            <a:spAutoFit/>
          </a:bodyPr>
          <a:lstStyle/>
          <a:p>
            <a:pPr algn="l"/>
            <a:r>
              <a:rPr lang="en-US" sz="2800" b="1" dirty="0">
                <a:solidFill>
                  <a:srgbClr val="165788"/>
                </a:solidFill>
                <a:latin typeface="Georgia"/>
              </a:rPr>
              <a:t>Three disciplines every forecast needs</a:t>
            </a:r>
          </a:p>
        </p:txBody>
      </p:sp>
      <p:sp>
        <p:nvSpPr>
          <p:cNvPr id="4" name="Subtitle"/>
          <p:cNvSpPr/>
          <p:nvPr/>
        </p:nvSpPr>
        <p:spPr>
          <a:xfrm>
            <a:off x="502920" y="1280160"/>
            <a:ext cx="11155680" cy="365760"/>
          </a:xfrm>
          <a:prstGeom prst="rect">
            <a:avLst/>
          </a:prstGeom>
          <a:noFill/>
        </p:spPr>
        <p:txBody>
          <a:bodyPr wrap="square" lIns="45720" tIns="22860" rIns="45720" bIns="22860" anchor="t" anchorCtr="0">
            <a:spAutoFit/>
          </a:bodyPr>
          <a:lstStyle/>
          <a:p>
            <a:pPr algn="l"/>
            <a:r>
              <a:rPr lang="en-US" sz="1400" i="1" dirty="0">
                <a:solidFill>
                  <a:srgbClr val="165788"/>
                </a:solidFill>
                <a:latin typeface="Georgia"/>
              </a:rPr>
              <a:t>Quantify uncertainty. Measure accuracy. Cross-check the numbers.</a:t>
            </a:r>
          </a:p>
        </p:txBody>
      </p:sp>
      <p:sp>
        <p:nvSpPr>
          <p:cNvPr id="5" name="Card 1 Background"/>
          <p:cNvSpPr/>
          <p:nvPr/>
        </p:nvSpPr>
        <p:spPr>
          <a:xfrm>
            <a:off x="502920" y="1828800"/>
            <a:ext cx="11155680" cy="1280160"/>
          </a:xfrm>
          <a:prstGeom prst="rect">
            <a:avLst/>
          </a:prstGeom>
          <a:solidFill>
            <a:srgbClr val="F5F7F9"/>
          </a:solidFill>
          <a:ln w="1">
            <a:noFill/>
          </a:ln>
        </p:spPr>
        <p:txBody>
          <a:bodyPr wrap="square" lIns="0" tIns="0" rIns="0" bIns="0" anchor="t"/>
          <a:lstStyle/>
          <a:p>
            <a:endParaRPr/>
          </a:p>
        </p:txBody>
      </p:sp>
      <p:sp>
        <p:nvSpPr>
          <p:cNvPr id="6" name="Card 1 Accent Bar"/>
          <p:cNvSpPr/>
          <p:nvPr/>
        </p:nvSpPr>
        <p:spPr>
          <a:xfrm>
            <a:off x="502920" y="1828800"/>
            <a:ext cx="73152" cy="1280160"/>
          </a:xfrm>
          <a:prstGeom prst="rect">
            <a:avLst/>
          </a:prstGeom>
          <a:solidFill>
            <a:srgbClr val="00ADD0"/>
          </a:solidFill>
          <a:ln w="0">
            <a:noFill/>
          </a:ln>
        </p:spPr>
        <p:txBody>
          <a:bodyPr wrap="square" lIns="0" tIns="0" rIns="0" bIns="0" anchor="t"/>
          <a:lstStyle/>
          <a:p>
            <a:endParaRPr/>
          </a:p>
        </p:txBody>
      </p:sp>
      <p:sp>
        <p:nvSpPr>
          <p:cNvPr id="7" name="Card 1 Label"/>
          <p:cNvSpPr/>
          <p:nvPr/>
        </p:nvSpPr>
        <p:spPr>
          <a:xfrm>
            <a:off x="777240" y="1828800"/>
            <a:ext cx="10881360" cy="228600"/>
          </a:xfrm>
          <a:prstGeom prst="rect">
            <a:avLst/>
          </a:prstGeom>
          <a:noFill/>
        </p:spPr>
        <p:txBody>
          <a:bodyPr wrap="square" lIns="45720" tIns="22860" rIns="45720" bIns="22860" anchor="t" anchorCtr="0">
            <a:spAutoFit/>
          </a:bodyPr>
          <a:lstStyle/>
          <a:p>
            <a:pPr algn="l"/>
            <a:r>
              <a:rPr lang="en-US" sz="1000" b="1" cap="all" dirty="0">
                <a:solidFill>
                  <a:srgbClr val="00ADD0"/>
                </a:solidFill>
                <a:latin typeface="Calibri"/>
              </a:rPr>
              <a:t>QUANTIFY UNCERTAINTY</a:t>
            </a:r>
          </a:p>
        </p:txBody>
      </p:sp>
      <p:sp>
        <p:nvSpPr>
          <p:cNvPr id="8" name="Card 1 Body"/>
          <p:cNvSpPr/>
          <p:nvPr/>
        </p:nvSpPr>
        <p:spPr>
          <a:xfrm>
            <a:off x="777240" y="2076660"/>
            <a:ext cx="10881360" cy="1032300"/>
          </a:xfrm>
          <a:prstGeom prst="rect">
            <a:avLst/>
          </a:prstGeom>
          <a:noFill/>
        </p:spPr>
        <p:txBody>
          <a:bodyPr wrap="square" lIns="45720" tIns="22860" rIns="45720" bIns="22860" anchor="t" anchorCtr="0">
            <a:spAutoFit/>
          </a:bodyPr>
          <a:lstStyle/>
          <a:p>
            <a:pPr algn="l"/>
            <a:r>
              <a:rPr lang="en-US" sz="1100" dirty="0">
                <a:solidFill>
                  <a:srgbClr val="1A1A1A"/>
                </a:solidFill>
                <a:latin typeface="Calibri"/>
              </a:rPr>
              <a:t>Present the forecast as a range, not a point. Low / base / high scenarios from explicit assumption changes show which levers move enrollment. Statistical prediction intervals show what the data alone implies. Named risks — a major employer closing, a charter expansion — flag what could break the assumption set entirely.</a:t>
            </a:r>
          </a:p>
        </p:txBody>
      </p:sp>
      <p:sp>
        <p:nvSpPr>
          <p:cNvPr id="9" name="Card 2 Background"/>
          <p:cNvSpPr/>
          <p:nvPr/>
        </p:nvSpPr>
        <p:spPr>
          <a:xfrm>
            <a:off x="502920" y="3200400"/>
            <a:ext cx="11155680" cy="1280160"/>
          </a:xfrm>
          <a:prstGeom prst="rect">
            <a:avLst/>
          </a:prstGeom>
          <a:solidFill>
            <a:srgbClr val="F5F7F9"/>
          </a:solidFill>
          <a:ln w="1">
            <a:noFill/>
          </a:ln>
        </p:spPr>
        <p:txBody>
          <a:bodyPr wrap="square" lIns="0" tIns="0" rIns="0" bIns="0" anchor="t"/>
          <a:lstStyle/>
          <a:p>
            <a:endParaRPr/>
          </a:p>
        </p:txBody>
      </p:sp>
      <p:sp>
        <p:nvSpPr>
          <p:cNvPr id="10" name="Card 2 Accent Bar"/>
          <p:cNvSpPr/>
          <p:nvPr/>
        </p:nvSpPr>
        <p:spPr>
          <a:xfrm>
            <a:off x="502920" y="3200400"/>
            <a:ext cx="73152" cy="1280160"/>
          </a:xfrm>
          <a:prstGeom prst="rect">
            <a:avLst/>
          </a:prstGeom>
          <a:solidFill>
            <a:srgbClr val="00ADD0"/>
          </a:solidFill>
          <a:ln w="0">
            <a:noFill/>
          </a:ln>
        </p:spPr>
        <p:txBody>
          <a:bodyPr wrap="square" lIns="0" tIns="0" rIns="0" bIns="0" anchor="t"/>
          <a:lstStyle/>
          <a:p>
            <a:endParaRPr/>
          </a:p>
        </p:txBody>
      </p:sp>
      <p:sp>
        <p:nvSpPr>
          <p:cNvPr id="11" name="Card 2 Label"/>
          <p:cNvSpPr/>
          <p:nvPr/>
        </p:nvSpPr>
        <p:spPr>
          <a:xfrm>
            <a:off x="777240" y="3200400"/>
            <a:ext cx="10881360" cy="228600"/>
          </a:xfrm>
          <a:prstGeom prst="rect">
            <a:avLst/>
          </a:prstGeom>
          <a:noFill/>
        </p:spPr>
        <p:txBody>
          <a:bodyPr wrap="square" lIns="45720" tIns="22860" rIns="45720" bIns="22860" anchor="t" anchorCtr="0">
            <a:spAutoFit/>
          </a:bodyPr>
          <a:lstStyle/>
          <a:p>
            <a:pPr algn="l"/>
            <a:r>
              <a:rPr lang="en-US" sz="1000" b="1" cap="all" dirty="0">
                <a:solidFill>
                  <a:srgbClr val="00ADD0"/>
                </a:solidFill>
                <a:latin typeface="Calibri"/>
              </a:rPr>
              <a:t>BACK-TEST ACCURACY</a:t>
            </a:r>
          </a:p>
        </p:txBody>
      </p:sp>
      <p:sp>
        <p:nvSpPr>
          <p:cNvPr id="12" name="Card 2 Body"/>
          <p:cNvSpPr/>
          <p:nvPr/>
        </p:nvSpPr>
        <p:spPr>
          <a:xfrm>
            <a:off x="777240" y="3448260"/>
            <a:ext cx="10881360" cy="1032300"/>
          </a:xfrm>
          <a:prstGeom prst="rect">
            <a:avLst/>
          </a:prstGeom>
          <a:noFill/>
        </p:spPr>
        <p:txBody>
          <a:bodyPr wrap="square" lIns="45720" tIns="22860" rIns="45720" bIns="22860" anchor="t" anchorCtr="0">
            <a:spAutoFit/>
          </a:bodyPr>
          <a:lstStyle/>
          <a:p>
            <a:pPr algn="l"/>
            <a:r>
              <a:rPr lang="en-US" sz="1100" dirty="0">
                <a:solidFill>
                  <a:srgbClr val="1A1A1A"/>
                </a:solidFill>
                <a:latin typeface="Calibri"/>
              </a:rPr>
              <a:t>Compare each cycle's forecast against what actually happened — at 1, 3, and 5 years out, by grade band, and by attendance area. The hit/miss record shows where to invest more data, which assumptions to revisit, how wide the scenario bands should be, and whether the method itself needs to change.</a:t>
            </a:r>
          </a:p>
        </p:txBody>
      </p:sp>
      <p:sp>
        <p:nvSpPr>
          <p:cNvPr id="13" name="Card 3 Background"/>
          <p:cNvSpPr/>
          <p:nvPr/>
        </p:nvSpPr>
        <p:spPr>
          <a:xfrm>
            <a:off x="502920" y="4572000"/>
            <a:ext cx="11155680" cy="1280160"/>
          </a:xfrm>
          <a:prstGeom prst="rect">
            <a:avLst/>
          </a:prstGeom>
          <a:solidFill>
            <a:srgbClr val="F5F7F9"/>
          </a:solidFill>
          <a:ln w="1">
            <a:noFill/>
          </a:ln>
        </p:spPr>
        <p:txBody>
          <a:bodyPr wrap="square" lIns="0" tIns="0" rIns="0" bIns="0" anchor="t"/>
          <a:lstStyle/>
          <a:p>
            <a:endParaRPr/>
          </a:p>
        </p:txBody>
      </p:sp>
      <p:sp>
        <p:nvSpPr>
          <p:cNvPr id="14" name="Card 3 Accent Bar"/>
          <p:cNvSpPr/>
          <p:nvPr/>
        </p:nvSpPr>
        <p:spPr>
          <a:xfrm>
            <a:off x="502920" y="4572000"/>
            <a:ext cx="73152" cy="1280160"/>
          </a:xfrm>
          <a:prstGeom prst="rect">
            <a:avLst/>
          </a:prstGeom>
          <a:solidFill>
            <a:srgbClr val="00ADD0"/>
          </a:solidFill>
          <a:ln w="0">
            <a:noFill/>
          </a:ln>
        </p:spPr>
        <p:txBody>
          <a:bodyPr wrap="square" lIns="0" tIns="0" rIns="0" bIns="0" anchor="t"/>
          <a:lstStyle/>
          <a:p>
            <a:endParaRPr/>
          </a:p>
        </p:txBody>
      </p:sp>
      <p:sp>
        <p:nvSpPr>
          <p:cNvPr id="15" name="Card 3 Label"/>
          <p:cNvSpPr/>
          <p:nvPr/>
        </p:nvSpPr>
        <p:spPr>
          <a:xfrm>
            <a:off x="777240" y="4572000"/>
            <a:ext cx="10881360" cy="228600"/>
          </a:xfrm>
          <a:prstGeom prst="rect">
            <a:avLst/>
          </a:prstGeom>
          <a:noFill/>
        </p:spPr>
        <p:txBody>
          <a:bodyPr wrap="square" lIns="45720" tIns="22860" rIns="45720" bIns="22860" anchor="t" anchorCtr="0">
            <a:spAutoFit/>
          </a:bodyPr>
          <a:lstStyle/>
          <a:p>
            <a:pPr algn="l"/>
            <a:r>
              <a:rPr lang="en-US" sz="1000" b="1" cap="all" dirty="0">
                <a:solidFill>
                  <a:srgbClr val="00ADD0"/>
                </a:solidFill>
                <a:latin typeface="Calibri"/>
              </a:rPr>
              <a:t>CROSS-CHECK BEFORE SHIPPING</a:t>
            </a:r>
          </a:p>
        </p:txBody>
      </p:sp>
      <p:sp>
        <p:nvSpPr>
          <p:cNvPr id="16" name="Card 3 Body"/>
          <p:cNvSpPr/>
          <p:nvPr/>
        </p:nvSpPr>
        <p:spPr>
          <a:xfrm>
            <a:off x="777240" y="4819860"/>
            <a:ext cx="10881360" cy="1032300"/>
          </a:xfrm>
          <a:prstGeom prst="rect">
            <a:avLst/>
          </a:prstGeom>
          <a:noFill/>
        </p:spPr>
        <p:txBody>
          <a:bodyPr wrap="square" lIns="45720" tIns="22860" rIns="45720" bIns="22860" anchor="t" anchorCtr="0">
            <a:spAutoFit/>
          </a:bodyPr>
          <a:lstStyle/>
          <a:p>
            <a:pPr algn="l"/>
            <a:r>
              <a:rPr lang="en-US" sz="1100" dirty="0">
                <a:solidFill>
                  <a:srgbClr val="1A1A1A"/>
                </a:solidFill>
                <a:latin typeface="Calibri"/>
              </a:rPr>
              <a:t>Grade totals sum to district total. Attendance areas sum to district. A demographer reads the numbers for plausibility — does the age pyramid make sense? Are grade-progression shifts within historical range? And a peer comparison: does the trajectory look reasonable against similar districts?</a:t>
            </a:r>
          </a:p>
        </p:txBody>
      </p:sp>
      <p:sp>
        <p:nvSpPr>
          <p:cNvPr id="17" name="Footer Line"/>
          <p:cNvSpPr/>
          <p:nvPr/>
        </p:nvSpPr>
        <p:spPr>
          <a:xfrm>
            <a:off x="495360" y="6236208"/>
            <a:ext cx="11201400" cy="13716"/>
          </a:xfrm>
          <a:prstGeom prst="rect">
            <a:avLst/>
          </a:prstGeom>
          <a:solidFill>
            <a:srgbClr val="00ADD0"/>
          </a:solidFill>
          <a:ln w="0">
            <a:noFill/>
          </a:ln>
        </p:spPr>
        <p:txBody>
          <a:bodyPr wrap="square" lIns="0" tIns="0" rIns="0" bIns="0" anchor="t"/>
          <a:lstStyle/>
          <a:p>
            <a:endParaRPr/>
          </a:p>
        </p:txBody>
      </p:sp>
      <p:sp>
        <p:nvSpPr>
          <p:cNvPr id="18" name="Footer Text"/>
          <p:cNvSpPr/>
          <p:nvPr/>
        </p:nvSpPr>
        <p:spPr>
          <a:xfrm>
            <a:off x="502920" y="6382512"/>
            <a:ext cx="10091160" cy="228600"/>
          </a:xfrm>
          <a:prstGeom prst="rect">
            <a:avLst/>
          </a:prstGeom>
          <a:noFill/>
        </p:spPr>
        <p:txBody>
          <a:bodyPr wrap="square" lIns="45720" tIns="22860" rIns="45720" bIns="22860" anchor="t" anchorCtr="0">
            <a:spAutoFit/>
          </a:bodyPr>
          <a:lstStyle/>
          <a:p>
            <a:pPr algn="l"/>
            <a:r>
              <a:rPr lang="en-US" sz="900" i="1" dirty="0">
                <a:solidFill>
                  <a:srgbClr val="4D4D4D"/>
                </a:solidFill>
                <a:latin typeface="Calibri"/>
              </a:rPr>
              <a:t>02 · Best Practices · Forecast Validation</a:t>
            </a:r>
          </a:p>
        </p:txBody>
      </p:sp>
      <p:pic>
        <p:nvPicPr>
          <p:cNvPr id="19" name="Logo"/>
          <p:cNvPicPr/>
          <p:nvPr/>
        </p:nvPicPr>
        <p:blipFill>
          <a:blip r:embed="rId2"/>
          <a:stretch>
            <a:fillRect/>
          </a:stretch>
        </p:blipFill>
        <p:spPr>
          <a:xfrm>
            <a:off x="10545775" y="6355080"/>
            <a:ext cx="1143000" cy="300930"/>
          </a:xfrm>
          <a:prstGeom prst="rect">
            <a:avLst/>
          </a:prstGeom>
          <a:noFill/>
        </p:spPr>
      </p:pic>
      <p:sp>
        <p:nvSpPr>
          <p:cNvPr id="99" name="FooterText"/>
          <p:cNvSpPr/>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02 · Best Practices · p. 29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atLabel"/>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ROADMAP</a:t>
            </a:r>
          </a:p>
        </p:txBody>
      </p:sp>
      <p:sp>
        <p:nvSpPr>
          <p:cNvPr id="3" name="Title"/>
          <p:cNvSpPr txBox="1"/>
          <p:nvPr/>
        </p:nvSpPr>
        <p:spPr>
          <a:xfrm>
            <a:off x="502920" y="658368"/>
            <a:ext cx="11155680" cy="477054"/>
          </a:xfrm>
          <a:prstGeom prst="rect">
            <a:avLst/>
          </a:prstGeom>
          <a:noFill/>
        </p:spPr>
        <p:txBody>
          <a:bodyPr wrap="square" lIns="45720" tIns="22860" rIns="45720" bIns="22860" anchor="t">
            <a:spAutoFit/>
          </a:bodyPr>
          <a:lstStyle/>
          <a:p>
            <a:pPr algn="l"/>
            <a:r>
              <a:rPr sz="2800" b="1" i="0" dirty="0">
                <a:solidFill>
                  <a:srgbClr val="165788"/>
                </a:solidFill>
                <a:latin typeface="Georgia"/>
              </a:rPr>
              <a:t>What we’ll cover </a:t>
            </a:r>
            <a:r>
              <a:rPr lang="en-US" sz="2800" b="1" i="0" dirty="0">
                <a:solidFill>
                  <a:srgbClr val="165788"/>
                </a:solidFill>
                <a:latin typeface="Georgia"/>
              </a:rPr>
              <a:t>today</a:t>
            </a:r>
            <a:endParaRPr sz="2800" b="1" i="0" dirty="0">
              <a:solidFill>
                <a:srgbClr val="165788"/>
              </a:solidFill>
              <a:latin typeface="Georgia"/>
            </a:endParaRPr>
          </a:p>
        </p:txBody>
      </p:sp>
      <p:sp>
        <p:nvSpPr>
          <p:cNvPr id="7" name="Subtitle"/>
          <p:cNvSpPr txBox="1"/>
          <p:nvPr/>
        </p:nvSpPr>
        <p:spPr>
          <a:xfrm>
            <a:off x="502920" y="1691640"/>
            <a:ext cx="11155680" cy="457200"/>
          </a:xfrm>
          <a:prstGeom prst="rect">
            <a:avLst/>
          </a:prstGeom>
          <a:noFill/>
        </p:spPr>
        <p:txBody>
          <a:bodyPr wrap="square" lIns="45720" tIns="22860" rIns="45720" bIns="22860" anchor="t">
            <a:spAutoFit/>
          </a:bodyPr>
          <a:lstStyle/>
          <a:p>
            <a:pPr algn="l"/>
            <a:r>
              <a:rPr sz="1500" b="0" i="1">
                <a:solidFill>
                  <a:srgbClr val="165788"/>
                </a:solidFill>
                <a:latin typeface="Georgia"/>
              </a:rPr>
              <a:t>A quick map of where we’re going.</a:t>
            </a:r>
          </a:p>
        </p:txBody>
      </p:sp>
      <p:cxnSp>
        <p:nvCxnSpPr>
          <p:cNvPr id="50" name="RouteLine"/>
          <p:cNvCxnSpPr/>
          <p:nvPr/>
        </p:nvCxnSpPr>
        <p:spPr>
          <a:xfrm>
            <a:off x="850000" y="3175000"/>
            <a:ext cx="0" cy="1750000"/>
          </a:xfrm>
          <a:prstGeom prst="straightConnector1">
            <a:avLst/>
          </a:prstGeom>
          <a:ln w="38100" cap="rnd">
            <a:solidFill>
              <a:srgbClr val="C8E4EB"/>
            </a:solidFill>
            <a:prstDash val="lgDash"/>
            <a:round/>
          </a:ln>
        </p:spPr>
      </p:cxnSp>
      <p:sp>
        <p:nvSpPr>
          <p:cNvPr id="60" name="Pin1Circle"/>
          <p:cNvSpPr/>
          <p:nvPr/>
        </p:nvSpPr>
        <p:spPr>
          <a:xfrm>
            <a:off x="630000" y="2675000"/>
            <a:ext cx="440000" cy="440000"/>
          </a:xfrm>
          <a:prstGeom prst="ellipse">
            <a:avLst/>
          </a:prstGeom>
          <a:solidFill>
            <a:srgbClr val="165788"/>
          </a:solidFill>
          <a:ln>
            <a:noFill/>
          </a:ln>
        </p:spPr>
        <p:txBody>
          <a:bodyPr lIns="0" tIns="0" rIns="0" bIns="0" anchor="ctr"/>
          <a:lstStyle/>
          <a:p>
            <a:pPr algn="ctr"/>
            <a:r>
              <a:rPr sz="1600" b="1" i="0">
                <a:solidFill>
                  <a:srgbClr val="FFFFFF"/>
                </a:solidFill>
                <a:latin typeface="Georgia"/>
              </a:rPr>
              <a:t>1</a:t>
            </a:r>
          </a:p>
        </p:txBody>
      </p:sp>
      <p:sp>
        <p:nvSpPr>
          <p:cNvPr id="61" name="Pin1Point"/>
          <p:cNvSpPr/>
          <p:nvPr/>
        </p:nvSpPr>
        <p:spPr>
          <a:xfrm flipV="1">
            <a:off x="750000" y="3100000"/>
            <a:ext cx="200000" cy="140000"/>
          </a:xfrm>
          <a:prstGeom prst="triangle">
            <a:avLst/>
          </a:prstGeom>
          <a:solidFill>
            <a:srgbClr val="165788"/>
          </a:solidFill>
          <a:ln>
            <a:noFill/>
          </a:ln>
        </p:spPr>
        <p:txBody>
          <a:bodyPr rtlCol="0" anchor="ctr"/>
          <a:lstStyle/>
          <a:p>
            <a:pPr algn="ctr"/>
            <a:endParaRPr/>
          </a:p>
        </p:txBody>
      </p:sp>
      <p:sp>
        <p:nvSpPr>
          <p:cNvPr id="62" name="Card1Bg"/>
          <p:cNvSpPr/>
          <p:nvPr/>
        </p:nvSpPr>
        <p:spPr>
          <a:xfrm>
            <a:off x="1280000" y="2600000"/>
            <a:ext cx="10320000" cy="960000"/>
          </a:xfrm>
          <a:prstGeom prst="roundRect">
            <a:avLst>
              <a:gd name="adj" fmla="val 4000"/>
            </a:avLst>
          </a:prstGeom>
          <a:solidFill>
            <a:srgbClr val="F5F7F9"/>
          </a:solidFill>
          <a:ln>
            <a:noFill/>
          </a:ln>
        </p:spPr>
        <p:txBody>
          <a:bodyPr rtlCol="0" anchor="ctr"/>
          <a:lstStyle/>
          <a:p>
            <a:pPr algn="ctr"/>
            <a:endParaRPr/>
          </a:p>
        </p:txBody>
      </p:sp>
      <p:sp>
        <p:nvSpPr>
          <p:cNvPr id="63" name="Card1Header"/>
          <p:cNvSpPr txBox="1"/>
          <p:nvPr/>
        </p:nvSpPr>
        <p:spPr>
          <a:xfrm>
            <a:off x="1508760" y="2720000"/>
            <a:ext cx="9874240" cy="365760"/>
          </a:xfrm>
          <a:prstGeom prst="rect">
            <a:avLst/>
          </a:prstGeom>
          <a:noFill/>
        </p:spPr>
        <p:txBody>
          <a:bodyPr wrap="square" lIns="45720" tIns="22860" rIns="45720" bIns="22860" anchor="t">
            <a:spAutoFit/>
          </a:bodyPr>
          <a:lstStyle/>
          <a:p>
            <a:pPr algn="l"/>
            <a:r>
              <a:rPr sz="1600" b="1" i="0">
                <a:solidFill>
                  <a:srgbClr val="165788"/>
                </a:solidFill>
                <a:latin typeface="Georgia"/>
              </a:rPr>
              <a:t>Context setting</a:t>
            </a:r>
          </a:p>
        </p:txBody>
      </p:sp>
      <p:sp>
        <p:nvSpPr>
          <p:cNvPr id="64" name="Card1Body"/>
          <p:cNvSpPr txBox="1"/>
          <p:nvPr/>
        </p:nvSpPr>
        <p:spPr>
          <a:xfrm>
            <a:off x="1508760" y="3060000"/>
            <a:ext cx="9874240" cy="457200"/>
          </a:xfrm>
          <a:prstGeom prst="rect">
            <a:avLst/>
          </a:prstGeom>
          <a:noFill/>
        </p:spPr>
        <p:txBody>
          <a:bodyPr wrap="square" lIns="45720" tIns="22860" rIns="45720" bIns="22860" anchor="t">
            <a:spAutoFit/>
          </a:bodyPr>
          <a:lstStyle/>
          <a:p>
            <a:pPr algn="l"/>
            <a:r>
              <a:rPr sz="1200" b="0" i="0">
                <a:solidFill>
                  <a:srgbClr val="4D4D4D"/>
                </a:solidFill>
                <a:latin typeface="Calibri"/>
              </a:rPr>
              <a:t>What does Olathe look like today? Demographics, enrollment trends, housing, and the forces shaping the district’s near-term trajectory.</a:t>
            </a:r>
          </a:p>
        </p:txBody>
      </p:sp>
      <p:sp>
        <p:nvSpPr>
          <p:cNvPr id="70" name="Pin2Circle"/>
          <p:cNvSpPr/>
          <p:nvPr/>
        </p:nvSpPr>
        <p:spPr>
          <a:xfrm>
            <a:off x="630000" y="3830000"/>
            <a:ext cx="440000" cy="440000"/>
          </a:xfrm>
          <a:prstGeom prst="ellipse">
            <a:avLst/>
          </a:prstGeom>
          <a:solidFill>
            <a:srgbClr val="165788"/>
          </a:solidFill>
          <a:ln>
            <a:noFill/>
          </a:ln>
        </p:spPr>
        <p:txBody>
          <a:bodyPr lIns="0" tIns="0" rIns="0" bIns="0" anchor="ctr"/>
          <a:lstStyle/>
          <a:p>
            <a:pPr algn="ctr"/>
            <a:r>
              <a:rPr sz="1600" b="1" i="0">
                <a:solidFill>
                  <a:srgbClr val="FFFFFF"/>
                </a:solidFill>
                <a:latin typeface="Georgia"/>
              </a:rPr>
              <a:t>2</a:t>
            </a:r>
          </a:p>
        </p:txBody>
      </p:sp>
      <p:sp>
        <p:nvSpPr>
          <p:cNvPr id="71" name="Pin2Point"/>
          <p:cNvSpPr/>
          <p:nvPr/>
        </p:nvSpPr>
        <p:spPr>
          <a:xfrm flipV="1">
            <a:off x="750000" y="4255000"/>
            <a:ext cx="200000" cy="140000"/>
          </a:xfrm>
          <a:prstGeom prst="triangle">
            <a:avLst/>
          </a:prstGeom>
          <a:solidFill>
            <a:srgbClr val="165788"/>
          </a:solidFill>
          <a:ln>
            <a:noFill/>
          </a:ln>
        </p:spPr>
        <p:txBody>
          <a:bodyPr rtlCol="0" anchor="ctr"/>
          <a:lstStyle/>
          <a:p>
            <a:pPr algn="ctr"/>
            <a:endParaRPr/>
          </a:p>
        </p:txBody>
      </p:sp>
      <p:sp>
        <p:nvSpPr>
          <p:cNvPr id="72" name="Card2Bg"/>
          <p:cNvSpPr/>
          <p:nvPr/>
        </p:nvSpPr>
        <p:spPr>
          <a:xfrm>
            <a:off x="1280000" y="3755000"/>
            <a:ext cx="10320000" cy="960000"/>
          </a:xfrm>
          <a:prstGeom prst="roundRect">
            <a:avLst>
              <a:gd name="adj" fmla="val 4000"/>
            </a:avLst>
          </a:prstGeom>
          <a:solidFill>
            <a:srgbClr val="F5F7F9"/>
          </a:solidFill>
          <a:ln>
            <a:noFill/>
          </a:ln>
        </p:spPr>
        <p:txBody>
          <a:bodyPr rtlCol="0" anchor="ctr"/>
          <a:lstStyle/>
          <a:p>
            <a:pPr algn="ctr"/>
            <a:endParaRPr/>
          </a:p>
        </p:txBody>
      </p:sp>
      <p:sp>
        <p:nvSpPr>
          <p:cNvPr id="73" name="Card2Header"/>
          <p:cNvSpPr txBox="1"/>
          <p:nvPr/>
        </p:nvSpPr>
        <p:spPr>
          <a:xfrm>
            <a:off x="1508760" y="3875000"/>
            <a:ext cx="9874240" cy="365760"/>
          </a:xfrm>
          <a:prstGeom prst="rect">
            <a:avLst/>
          </a:prstGeom>
          <a:noFill/>
        </p:spPr>
        <p:txBody>
          <a:bodyPr wrap="square" lIns="45720" tIns="22860" rIns="45720" bIns="22860" anchor="t">
            <a:spAutoFit/>
          </a:bodyPr>
          <a:lstStyle/>
          <a:p>
            <a:pPr algn="l"/>
            <a:r>
              <a:rPr sz="1600" b="1" i="0">
                <a:solidFill>
                  <a:srgbClr val="165788"/>
                </a:solidFill>
                <a:latin typeface="Georgia"/>
              </a:rPr>
              <a:t>Best practices</a:t>
            </a:r>
          </a:p>
        </p:txBody>
      </p:sp>
      <p:sp>
        <p:nvSpPr>
          <p:cNvPr id="74" name="Card2Body"/>
          <p:cNvSpPr txBox="1"/>
          <p:nvPr/>
        </p:nvSpPr>
        <p:spPr>
          <a:xfrm>
            <a:off x="1508760" y="4215000"/>
            <a:ext cx="9874240" cy="457200"/>
          </a:xfrm>
          <a:prstGeom prst="rect">
            <a:avLst/>
          </a:prstGeom>
          <a:noFill/>
        </p:spPr>
        <p:txBody>
          <a:bodyPr wrap="square" lIns="45720" tIns="22860" rIns="45720" bIns="22860" anchor="t">
            <a:spAutoFit/>
          </a:bodyPr>
          <a:lstStyle/>
          <a:p>
            <a:pPr algn="l"/>
            <a:r>
              <a:rPr sz="1200" b="0" i="0">
                <a:solidFill>
                  <a:srgbClr val="4D4D4D"/>
                </a:solidFill>
                <a:latin typeface="Calibri"/>
              </a:rPr>
              <a:t>What goes into credible enrollment forecasting, capacity measurement, and utilization analysis — the data, the methods, and how to know whether you can rely on it.</a:t>
            </a:r>
          </a:p>
        </p:txBody>
      </p:sp>
      <p:sp>
        <p:nvSpPr>
          <p:cNvPr id="80" name="Pin3Circle"/>
          <p:cNvSpPr/>
          <p:nvPr/>
        </p:nvSpPr>
        <p:spPr>
          <a:xfrm>
            <a:off x="630000" y="4985000"/>
            <a:ext cx="440000" cy="440000"/>
          </a:xfrm>
          <a:prstGeom prst="ellipse">
            <a:avLst/>
          </a:prstGeom>
          <a:solidFill>
            <a:srgbClr val="00ADD0"/>
          </a:solidFill>
          <a:ln>
            <a:noFill/>
          </a:ln>
        </p:spPr>
        <p:txBody>
          <a:bodyPr lIns="0" tIns="0" rIns="0" bIns="0" anchor="ctr"/>
          <a:lstStyle/>
          <a:p>
            <a:pPr algn="ctr"/>
            <a:r>
              <a:rPr sz="1600" b="1" i="0">
                <a:solidFill>
                  <a:srgbClr val="FFFFFF"/>
                </a:solidFill>
                <a:latin typeface="Georgia"/>
              </a:rPr>
              <a:t>3</a:t>
            </a:r>
          </a:p>
        </p:txBody>
      </p:sp>
      <p:sp>
        <p:nvSpPr>
          <p:cNvPr id="81" name="Pin3Point"/>
          <p:cNvSpPr/>
          <p:nvPr/>
        </p:nvSpPr>
        <p:spPr>
          <a:xfrm flipV="1">
            <a:off x="750000" y="5410000"/>
            <a:ext cx="200000" cy="140000"/>
          </a:xfrm>
          <a:prstGeom prst="triangle">
            <a:avLst/>
          </a:prstGeom>
          <a:solidFill>
            <a:srgbClr val="00ADD0"/>
          </a:solidFill>
          <a:ln>
            <a:noFill/>
          </a:ln>
        </p:spPr>
        <p:txBody>
          <a:bodyPr rtlCol="0" anchor="ctr"/>
          <a:lstStyle/>
          <a:p>
            <a:pPr algn="ctr"/>
            <a:endParaRPr/>
          </a:p>
        </p:txBody>
      </p:sp>
      <p:sp>
        <p:nvSpPr>
          <p:cNvPr id="82" name="Card3Bg"/>
          <p:cNvSpPr/>
          <p:nvPr/>
        </p:nvSpPr>
        <p:spPr>
          <a:xfrm>
            <a:off x="1280000" y="4910000"/>
            <a:ext cx="10320000" cy="960000"/>
          </a:xfrm>
          <a:prstGeom prst="roundRect">
            <a:avLst>
              <a:gd name="adj" fmla="val 4000"/>
            </a:avLst>
          </a:prstGeom>
          <a:solidFill>
            <a:srgbClr val="F5F7F9"/>
          </a:solidFill>
          <a:ln>
            <a:noFill/>
          </a:ln>
        </p:spPr>
        <p:txBody>
          <a:bodyPr rtlCol="0" anchor="ctr"/>
          <a:lstStyle/>
          <a:p>
            <a:pPr algn="ctr"/>
            <a:endParaRPr/>
          </a:p>
        </p:txBody>
      </p:sp>
      <p:sp>
        <p:nvSpPr>
          <p:cNvPr id="83" name="Card3Header"/>
          <p:cNvSpPr txBox="1"/>
          <p:nvPr/>
        </p:nvSpPr>
        <p:spPr>
          <a:xfrm>
            <a:off x="1508760" y="5030000"/>
            <a:ext cx="9874240" cy="365760"/>
          </a:xfrm>
          <a:prstGeom prst="rect">
            <a:avLst/>
          </a:prstGeom>
          <a:noFill/>
        </p:spPr>
        <p:txBody>
          <a:bodyPr wrap="square" lIns="45720" tIns="22860" rIns="45720" bIns="22860" anchor="t">
            <a:spAutoFit/>
          </a:bodyPr>
          <a:lstStyle/>
          <a:p>
            <a:pPr algn="l"/>
            <a:r>
              <a:rPr sz="1600" b="1" i="0">
                <a:solidFill>
                  <a:srgbClr val="165788"/>
                </a:solidFill>
                <a:latin typeface="Georgia"/>
              </a:rPr>
              <a:t>Where Olathe stands</a:t>
            </a:r>
          </a:p>
        </p:txBody>
      </p:sp>
      <p:sp>
        <p:nvSpPr>
          <p:cNvPr id="84" name="Card3Body"/>
          <p:cNvSpPr txBox="1"/>
          <p:nvPr/>
        </p:nvSpPr>
        <p:spPr>
          <a:xfrm>
            <a:off x="1508760" y="5370000"/>
            <a:ext cx="9874240" cy="457200"/>
          </a:xfrm>
          <a:prstGeom prst="rect">
            <a:avLst/>
          </a:prstGeom>
          <a:noFill/>
        </p:spPr>
        <p:txBody>
          <a:bodyPr wrap="square" lIns="45720" tIns="22860" rIns="45720" bIns="22860" anchor="t">
            <a:spAutoFit/>
          </a:bodyPr>
          <a:lstStyle/>
          <a:p>
            <a:pPr algn="l"/>
            <a:r>
              <a:rPr sz="1200" b="0" i="0">
                <a:solidFill>
                  <a:srgbClr val="4D4D4D"/>
                </a:solidFill>
                <a:latin typeface="Calibri"/>
              </a:rPr>
              <a:t>A first read on where the district’s current forecasting and utilization work stands, and a few things we think are worth discussing.</a:t>
            </a:r>
          </a:p>
        </p:txBody>
      </p:sp>
      <p:sp>
        <p:nvSpPr>
          <p:cNvPr id="4" name="FooterLine"/>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Logo" descr="daa-logo.png"/>
          <p:cNvPicPr>
            <a:picLocks noChangeAspect="1"/>
          </p:cNvPicPr>
          <p:nvPr/>
        </p:nvPicPr>
        <p:blipFill>
          <a:blip r:embed="rId2"/>
          <a:stretch>
            <a:fillRect/>
          </a:stretch>
        </p:blipFill>
        <p:spPr>
          <a:xfrm>
            <a:off x="10545775" y="6355080"/>
            <a:ext cx="1143000" cy="300930"/>
          </a:xfrm>
          <a:prstGeom prst="rect">
            <a:avLst/>
          </a:prstGeom>
        </p:spPr>
      </p:pic>
      <p:sp>
        <p:nvSpPr>
          <p:cNvPr id="6" name="FooterText"/>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Introduction · p. 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02 · BEST PRACTICES</a:t>
            </a:r>
          </a:p>
        </p:txBody>
      </p:sp>
      <p:sp>
        <p:nvSpPr>
          <p:cNvPr id="3" name="TextBox 2"/>
          <p:cNvSpPr txBox="1"/>
          <p:nvPr/>
        </p:nvSpPr>
        <p:spPr>
          <a:xfrm>
            <a:off x="502920" y="658368"/>
            <a:ext cx="11155680" cy="548640"/>
          </a:xfrm>
          <a:prstGeom prst="rect">
            <a:avLst/>
          </a:prstGeom>
          <a:noFill/>
        </p:spPr>
        <p:txBody>
          <a:bodyPr wrap="square" lIns="45720" tIns="22860" rIns="45720" bIns="22860" anchor="t">
            <a:spAutoFit/>
          </a:bodyPr>
          <a:lstStyle/>
          <a:p>
            <a:pPr algn="l"/>
            <a:r>
              <a:rPr sz="2400" b="1" i="0">
                <a:solidFill>
                  <a:srgbClr val="165788"/>
                </a:solidFill>
                <a:latin typeface="Georgia"/>
              </a:rPr>
              <a:t>Four ways to measure capacity</a:t>
            </a:r>
          </a:p>
        </p:txBody>
      </p:sp>
      <p:sp>
        <p:nvSpPr>
          <p:cNvPr id="4" name="TextBox 3"/>
          <p:cNvSpPr txBox="1"/>
          <p:nvPr/>
        </p:nvSpPr>
        <p:spPr>
          <a:xfrm>
            <a:off x="502920" y="1371600"/>
            <a:ext cx="11155680" cy="548640"/>
          </a:xfrm>
          <a:prstGeom prst="rect">
            <a:avLst/>
          </a:prstGeom>
          <a:noFill/>
        </p:spPr>
        <p:txBody>
          <a:bodyPr wrap="square" lIns="45720" tIns="22860" rIns="45720" bIns="22860" anchor="t">
            <a:spAutoFit/>
          </a:bodyPr>
          <a:lstStyle/>
          <a:p>
            <a:pPr algn="l"/>
            <a:r>
              <a:rPr sz="1300" b="0" i="1">
                <a:solidFill>
                  <a:srgbClr val="165788"/>
                </a:solidFill>
                <a:latin typeface="Georgia"/>
              </a:rPr>
              <a:t>Conflating them is the single most common source of facility-planning confusion.</a:t>
            </a:r>
          </a:p>
        </p:txBody>
      </p:sp>
      <p:sp>
        <p:nvSpPr>
          <p:cNvPr id="10" name="Rectangle 9"/>
          <p:cNvSpPr/>
          <p:nvPr/>
        </p:nvSpPr>
        <p:spPr>
          <a:xfrm>
            <a:off x="502920" y="2011680"/>
            <a:ext cx="5303520" cy="201168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a:xfrm>
            <a:off x="502920" y="2011680"/>
            <a:ext cx="73152" cy="201168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777240" y="2103120"/>
            <a:ext cx="4937760" cy="365760"/>
          </a:xfrm>
          <a:prstGeom prst="rect">
            <a:avLst/>
          </a:prstGeom>
          <a:noFill/>
        </p:spPr>
        <p:txBody>
          <a:bodyPr wrap="square" lIns="45720" tIns="22860" rIns="45720" bIns="22860" anchor="t">
            <a:spAutoFit/>
          </a:bodyPr>
          <a:lstStyle/>
          <a:p>
            <a:pPr algn="l"/>
            <a:r>
              <a:rPr sz="1400" b="1" i="0">
                <a:solidFill>
                  <a:srgbClr val="165788"/>
                </a:solidFill>
                <a:latin typeface="Georgia"/>
              </a:rPr>
              <a:t>Design Capacity</a:t>
            </a:r>
          </a:p>
        </p:txBody>
      </p:sp>
      <p:sp>
        <p:nvSpPr>
          <p:cNvPr id="13" name="TextBox 12"/>
          <p:cNvSpPr txBox="1"/>
          <p:nvPr/>
        </p:nvSpPr>
        <p:spPr>
          <a:xfrm>
            <a:off x="777240" y="2560320"/>
            <a:ext cx="4937760" cy="1371600"/>
          </a:xfrm>
          <a:prstGeom prst="rect">
            <a:avLst/>
          </a:prstGeom>
          <a:noFill/>
        </p:spPr>
        <p:txBody>
          <a:bodyPr wrap="square" lIns="45720" tIns="22860" rIns="45720" bIns="22860" anchor="t">
            <a:spAutoFit/>
          </a:bodyPr>
          <a:lstStyle/>
          <a:p>
            <a:pPr algn="l"/>
            <a:r>
              <a:rPr sz="1050" b="0" i="0">
                <a:solidFill>
                  <a:srgbClr val="1A1A1A"/>
                </a:solidFill>
                <a:latin typeface="Calibri"/>
              </a:rPr>
              <a:t>Maximum headcount under the as-built layout. Classrooms times target class size, without regard to actual use. Rarely the right number for decisions.</a:t>
            </a:r>
          </a:p>
        </p:txBody>
      </p:sp>
      <p:sp>
        <p:nvSpPr>
          <p:cNvPr id="14" name="Rectangle 13"/>
          <p:cNvSpPr/>
          <p:nvPr/>
        </p:nvSpPr>
        <p:spPr>
          <a:xfrm>
            <a:off x="6035040" y="2011680"/>
            <a:ext cx="5303520" cy="201168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a:xfrm>
            <a:off x="6035040" y="2011680"/>
            <a:ext cx="73152" cy="201168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6309360" y="2103120"/>
            <a:ext cx="4937760" cy="365760"/>
          </a:xfrm>
          <a:prstGeom prst="rect">
            <a:avLst/>
          </a:prstGeom>
          <a:noFill/>
        </p:spPr>
        <p:txBody>
          <a:bodyPr wrap="square" lIns="45720" tIns="22860" rIns="45720" bIns="22860" anchor="t">
            <a:spAutoFit/>
          </a:bodyPr>
          <a:lstStyle/>
          <a:p>
            <a:pPr algn="l"/>
            <a:r>
              <a:rPr sz="1400" b="1" i="0">
                <a:solidFill>
                  <a:srgbClr val="165788"/>
                </a:solidFill>
                <a:latin typeface="Georgia"/>
              </a:rPr>
              <a:t>Functional Capacity</a:t>
            </a:r>
          </a:p>
        </p:txBody>
      </p:sp>
      <p:sp>
        <p:nvSpPr>
          <p:cNvPr id="17" name="TextBox 16"/>
          <p:cNvSpPr txBox="1"/>
          <p:nvPr/>
        </p:nvSpPr>
        <p:spPr>
          <a:xfrm>
            <a:off x="6309360" y="2560320"/>
            <a:ext cx="4937760" cy="1371600"/>
          </a:xfrm>
          <a:prstGeom prst="rect">
            <a:avLst/>
          </a:prstGeom>
          <a:noFill/>
        </p:spPr>
        <p:txBody>
          <a:bodyPr wrap="square" lIns="45720" tIns="22860" rIns="45720" bIns="22860" anchor="t">
            <a:spAutoFit/>
          </a:bodyPr>
          <a:lstStyle/>
          <a:p>
            <a:pPr algn="l"/>
            <a:r>
              <a:rPr sz="1050" b="0" i="0">
                <a:solidFill>
                  <a:srgbClr val="1A1A1A"/>
                </a:solidFill>
                <a:latin typeface="Calibri"/>
              </a:rPr>
              <a:t>Students a building can educate under current program, staffing, and class-size policies. Subtracts specialty rooms. Almost always below design capacity. The primary planning number.</a:t>
            </a:r>
          </a:p>
        </p:txBody>
      </p:sp>
      <p:sp>
        <p:nvSpPr>
          <p:cNvPr id="18" name="Rectangle 17"/>
          <p:cNvSpPr/>
          <p:nvPr/>
        </p:nvSpPr>
        <p:spPr>
          <a:xfrm>
            <a:off x="502920" y="4251960"/>
            <a:ext cx="5303520" cy="201168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Rectangle 18"/>
          <p:cNvSpPr/>
          <p:nvPr/>
        </p:nvSpPr>
        <p:spPr>
          <a:xfrm>
            <a:off x="502920" y="4251960"/>
            <a:ext cx="73152" cy="201168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777240" y="4343400"/>
            <a:ext cx="4937760" cy="365760"/>
          </a:xfrm>
          <a:prstGeom prst="rect">
            <a:avLst/>
          </a:prstGeom>
          <a:noFill/>
        </p:spPr>
        <p:txBody>
          <a:bodyPr wrap="square" lIns="45720" tIns="22860" rIns="45720" bIns="22860" anchor="t">
            <a:spAutoFit/>
          </a:bodyPr>
          <a:lstStyle/>
          <a:p>
            <a:pPr algn="l"/>
            <a:r>
              <a:rPr sz="1400" b="1" i="0">
                <a:solidFill>
                  <a:srgbClr val="165788"/>
                </a:solidFill>
                <a:latin typeface="Georgia"/>
              </a:rPr>
              <a:t>Program Capacity</a:t>
            </a:r>
          </a:p>
        </p:txBody>
      </p:sp>
      <p:sp>
        <p:nvSpPr>
          <p:cNvPr id="21" name="TextBox 20"/>
          <p:cNvSpPr txBox="1"/>
          <p:nvPr/>
        </p:nvSpPr>
        <p:spPr>
          <a:xfrm>
            <a:off x="777240" y="4800600"/>
            <a:ext cx="4937760" cy="1371600"/>
          </a:xfrm>
          <a:prstGeom prst="rect">
            <a:avLst/>
          </a:prstGeom>
          <a:noFill/>
        </p:spPr>
        <p:txBody>
          <a:bodyPr wrap="square" lIns="45720" tIns="22860" rIns="45720" bIns="22860" anchor="t">
            <a:spAutoFit/>
          </a:bodyPr>
          <a:lstStyle/>
          <a:p>
            <a:pPr algn="l"/>
            <a:r>
              <a:rPr sz="1050" b="0" i="0">
                <a:solidFill>
                  <a:srgbClr val="1A1A1A"/>
                </a:solidFill>
                <a:latin typeface="Calibri"/>
              </a:rPr>
              <a:t>Seats in a specific program (dual-language, self-contained gifted, CTE pathway). Used for program-placement decisions, not total-building sizing.</a:t>
            </a:r>
          </a:p>
        </p:txBody>
      </p:sp>
      <p:sp>
        <p:nvSpPr>
          <p:cNvPr id="22" name="Rectangle 21"/>
          <p:cNvSpPr/>
          <p:nvPr/>
        </p:nvSpPr>
        <p:spPr>
          <a:xfrm>
            <a:off x="6035040" y="4251960"/>
            <a:ext cx="5303520" cy="201168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Rectangle 22"/>
          <p:cNvSpPr/>
          <p:nvPr/>
        </p:nvSpPr>
        <p:spPr>
          <a:xfrm>
            <a:off x="6035040" y="4251960"/>
            <a:ext cx="73152" cy="201168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6309360" y="4343400"/>
            <a:ext cx="4937760" cy="365760"/>
          </a:xfrm>
          <a:prstGeom prst="rect">
            <a:avLst/>
          </a:prstGeom>
          <a:noFill/>
        </p:spPr>
        <p:txBody>
          <a:bodyPr wrap="square" lIns="45720" tIns="22860" rIns="45720" bIns="22860" anchor="t">
            <a:spAutoFit/>
          </a:bodyPr>
          <a:lstStyle/>
          <a:p>
            <a:pPr algn="l"/>
            <a:r>
              <a:rPr sz="1400" b="1" i="0">
                <a:solidFill>
                  <a:srgbClr val="165788"/>
                </a:solidFill>
                <a:latin typeface="Georgia"/>
              </a:rPr>
              <a:t>Statutory Capacity</a:t>
            </a:r>
          </a:p>
        </p:txBody>
      </p:sp>
      <p:sp>
        <p:nvSpPr>
          <p:cNvPr id="25" name="TextBox 24"/>
          <p:cNvSpPr txBox="1"/>
          <p:nvPr/>
        </p:nvSpPr>
        <p:spPr>
          <a:xfrm>
            <a:off x="6309360" y="4800600"/>
            <a:ext cx="4937760" cy="1371600"/>
          </a:xfrm>
          <a:prstGeom prst="rect">
            <a:avLst/>
          </a:prstGeom>
          <a:noFill/>
        </p:spPr>
        <p:txBody>
          <a:bodyPr wrap="square" lIns="45720" tIns="22860" rIns="45720" bIns="22860" anchor="t">
            <a:spAutoFit/>
          </a:bodyPr>
          <a:lstStyle/>
          <a:p>
            <a:pPr algn="l"/>
            <a:r>
              <a:rPr sz="1050" b="0" i="0">
                <a:solidFill>
                  <a:srgbClr val="1A1A1A"/>
                </a:solidFill>
                <a:latin typeface="Calibri"/>
              </a:rPr>
              <a:t>Seats by grade per building under state law. In Kansas (HB 2553), driven by teacher count times class-size guidelines. The most visible number a district publishes.</a:t>
            </a:r>
          </a:p>
        </p:txBody>
      </p:sp>
      <p:sp>
        <p:nvSpPr>
          <p:cNvPr id="26" name="Rectangle 25"/>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27" name="Picture 26" descr="daa-logo.png"/>
          <p:cNvPicPr>
            <a:picLocks noChangeAspect="1"/>
          </p:cNvPicPr>
          <p:nvPr/>
        </p:nvPicPr>
        <p:blipFill>
          <a:blip r:embed="rId2"/>
          <a:stretch>
            <a:fillRect/>
          </a:stretch>
        </p:blipFill>
        <p:spPr>
          <a:xfrm>
            <a:off x="10545775" y="6355080"/>
            <a:ext cx="1143000" cy="300930"/>
          </a:xfrm>
          <a:prstGeom prst="rect">
            <a:avLst/>
          </a:prstGeom>
        </p:spPr>
      </p:pic>
      <p:sp>
        <p:nvSpPr>
          <p:cNvPr id="28" name="TextBox 27"/>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02 · Best Practices · Capacity Definitions</a:t>
            </a:r>
          </a:p>
        </p:txBody>
      </p:sp>
      <p:sp>
        <p:nvSpPr>
          <p:cNvPr id="99" name="FooterText"/>
          <p:cNvSpPr/>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02 · Best Practices · p. 30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02 · BEST PRACTICES</a:t>
            </a:r>
          </a:p>
        </p:txBody>
      </p:sp>
      <p:sp>
        <p:nvSpPr>
          <p:cNvPr id="3" name="TextBox 2"/>
          <p:cNvSpPr txBox="1"/>
          <p:nvPr/>
        </p:nvSpPr>
        <p:spPr>
          <a:xfrm>
            <a:off x="502920" y="658368"/>
            <a:ext cx="11155680" cy="548640"/>
          </a:xfrm>
          <a:prstGeom prst="rect">
            <a:avLst/>
          </a:prstGeom>
          <a:noFill/>
        </p:spPr>
        <p:txBody>
          <a:bodyPr wrap="square" lIns="45720" tIns="22860" rIns="45720" bIns="22860" anchor="t">
            <a:spAutoFit/>
          </a:bodyPr>
          <a:lstStyle/>
          <a:p>
            <a:pPr algn="l"/>
            <a:r>
              <a:rPr sz="2400" b="1" i="0">
                <a:solidFill>
                  <a:srgbClr val="165788"/>
                </a:solidFill>
                <a:latin typeface="Georgia"/>
              </a:rPr>
              <a:t>Utilization: the basic ratio</a:t>
            </a:r>
          </a:p>
        </p:txBody>
      </p:sp>
      <p:sp>
        <p:nvSpPr>
          <p:cNvPr id="4" name="TextBox 3"/>
          <p:cNvSpPr txBox="1"/>
          <p:nvPr/>
        </p:nvSpPr>
        <p:spPr>
          <a:xfrm>
            <a:off x="502920" y="1371600"/>
            <a:ext cx="11155680" cy="548640"/>
          </a:xfrm>
          <a:prstGeom prst="rect">
            <a:avLst/>
          </a:prstGeom>
          <a:noFill/>
        </p:spPr>
        <p:txBody>
          <a:bodyPr wrap="square" lIns="45720" tIns="22860" rIns="45720" bIns="22860" anchor="t">
            <a:spAutoFit/>
          </a:bodyPr>
          <a:lstStyle/>
          <a:p>
            <a:pPr algn="l"/>
            <a:r>
              <a:rPr sz="1300" b="0" i="1">
                <a:solidFill>
                  <a:srgbClr val="165788"/>
                </a:solidFill>
                <a:latin typeface="Georgia"/>
              </a:rPr>
              <a:t>Students assigned to a building divided by that building's functional capacity. The arithmetic is simple. The judgments around it are not.</a:t>
            </a:r>
          </a:p>
        </p:txBody>
      </p:sp>
      <p:sp>
        <p:nvSpPr>
          <p:cNvPr id="10" name="Rectangle 9"/>
          <p:cNvSpPr/>
          <p:nvPr/>
        </p:nvSpPr>
        <p:spPr>
          <a:xfrm>
            <a:off x="502920" y="2194560"/>
            <a:ext cx="3520440" cy="292608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a:xfrm>
            <a:off x="502920" y="2194560"/>
            <a:ext cx="73152" cy="292608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777240" y="2286000"/>
            <a:ext cx="3154680" cy="365760"/>
          </a:xfrm>
          <a:prstGeom prst="rect">
            <a:avLst/>
          </a:prstGeom>
          <a:noFill/>
        </p:spPr>
        <p:txBody>
          <a:bodyPr wrap="square" lIns="45720" tIns="22860" rIns="45720" bIns="22860" anchor="t">
            <a:spAutoFit/>
          </a:bodyPr>
          <a:lstStyle/>
          <a:p>
            <a:pPr algn="l"/>
            <a:r>
              <a:rPr sz="1400" b="1" i="0">
                <a:solidFill>
                  <a:srgbClr val="165788"/>
                </a:solidFill>
                <a:latin typeface="Georgia"/>
              </a:rPr>
              <a:t>Trajectory</a:t>
            </a:r>
          </a:p>
        </p:txBody>
      </p:sp>
      <p:sp>
        <p:nvSpPr>
          <p:cNvPr id="13" name="TextBox 12"/>
          <p:cNvSpPr txBox="1"/>
          <p:nvPr/>
        </p:nvSpPr>
        <p:spPr>
          <a:xfrm>
            <a:off x="777240" y="2743200"/>
            <a:ext cx="3154680" cy="2286000"/>
          </a:xfrm>
          <a:prstGeom prst="rect">
            <a:avLst/>
          </a:prstGeom>
          <a:noFill/>
        </p:spPr>
        <p:txBody>
          <a:bodyPr wrap="square" lIns="45720" tIns="22860" rIns="45720" bIns="22860" anchor="t">
            <a:spAutoFit/>
          </a:bodyPr>
          <a:lstStyle/>
          <a:p>
            <a:pPr algn="l"/>
            <a:r>
              <a:rPr sz="1050" b="0" i="0">
                <a:solidFill>
                  <a:srgbClr val="1A1A1A"/>
                </a:solidFill>
                <a:latin typeface="Calibri"/>
              </a:rPr>
              <a:t>Utilization over the past five years and projected over the next five. A school at 92% today but headed to 50% is a very different planning problem than one stable at 92%.</a:t>
            </a:r>
          </a:p>
        </p:txBody>
      </p:sp>
      <p:sp>
        <p:nvSpPr>
          <p:cNvPr id="14" name="Rectangle 13"/>
          <p:cNvSpPr/>
          <p:nvPr/>
        </p:nvSpPr>
        <p:spPr>
          <a:xfrm>
            <a:off x="4251960" y="2194560"/>
            <a:ext cx="3520440" cy="292608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a:xfrm>
            <a:off x="4251960" y="2194560"/>
            <a:ext cx="73152" cy="292608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4526280" y="2286000"/>
            <a:ext cx="3154680" cy="365760"/>
          </a:xfrm>
          <a:prstGeom prst="rect">
            <a:avLst/>
          </a:prstGeom>
          <a:noFill/>
        </p:spPr>
        <p:txBody>
          <a:bodyPr wrap="square" lIns="45720" tIns="22860" rIns="45720" bIns="22860" anchor="t">
            <a:spAutoFit/>
          </a:bodyPr>
          <a:lstStyle/>
          <a:p>
            <a:pPr algn="l"/>
            <a:r>
              <a:rPr sz="1400" b="1" i="0">
                <a:solidFill>
                  <a:srgbClr val="165788"/>
                </a:solidFill>
                <a:latin typeface="Georgia"/>
              </a:rPr>
              <a:t>Distribution</a:t>
            </a:r>
          </a:p>
        </p:txBody>
      </p:sp>
      <p:sp>
        <p:nvSpPr>
          <p:cNvPr id="17" name="TextBox 16"/>
          <p:cNvSpPr txBox="1"/>
          <p:nvPr/>
        </p:nvSpPr>
        <p:spPr>
          <a:xfrm>
            <a:off x="4526280" y="2743200"/>
            <a:ext cx="3154680" cy="2286000"/>
          </a:xfrm>
          <a:prstGeom prst="rect">
            <a:avLst/>
          </a:prstGeom>
          <a:noFill/>
        </p:spPr>
        <p:txBody>
          <a:bodyPr wrap="square" lIns="45720" tIns="22860" rIns="45720" bIns="22860" anchor="t">
            <a:spAutoFit/>
          </a:bodyPr>
          <a:lstStyle/>
          <a:p>
            <a:pPr algn="l"/>
            <a:r>
              <a:rPr sz="1050" b="0" i="0">
                <a:solidFill>
                  <a:srgbClr val="1A1A1A"/>
                </a:solidFill>
                <a:latin typeface="Calibri"/>
              </a:rPr>
              <a:t>Utilization by grade or program within the building. A school at 92% overall can have one grade severely over-enrolled and three under-enrolled. The single number hides this.</a:t>
            </a:r>
          </a:p>
        </p:txBody>
      </p:sp>
      <p:sp>
        <p:nvSpPr>
          <p:cNvPr id="18" name="Rectangle 17"/>
          <p:cNvSpPr/>
          <p:nvPr/>
        </p:nvSpPr>
        <p:spPr>
          <a:xfrm>
            <a:off x="8001000" y="2194560"/>
            <a:ext cx="3520440" cy="292608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Rectangle 18"/>
          <p:cNvSpPr/>
          <p:nvPr/>
        </p:nvSpPr>
        <p:spPr>
          <a:xfrm>
            <a:off x="8001000" y="2194560"/>
            <a:ext cx="73152" cy="292608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8275320" y="2286000"/>
            <a:ext cx="3154680" cy="365760"/>
          </a:xfrm>
          <a:prstGeom prst="rect">
            <a:avLst/>
          </a:prstGeom>
          <a:noFill/>
        </p:spPr>
        <p:txBody>
          <a:bodyPr wrap="square" lIns="45720" tIns="22860" rIns="45720" bIns="22860" anchor="t">
            <a:spAutoFit/>
          </a:bodyPr>
          <a:lstStyle/>
          <a:p>
            <a:pPr algn="l"/>
            <a:r>
              <a:rPr sz="1400" b="1" i="0">
                <a:solidFill>
                  <a:srgbClr val="165788"/>
                </a:solidFill>
                <a:latin typeface="Georgia"/>
              </a:rPr>
              <a:t>Planning-area comparison</a:t>
            </a:r>
          </a:p>
        </p:txBody>
      </p:sp>
      <p:sp>
        <p:nvSpPr>
          <p:cNvPr id="21" name="TextBox 20"/>
          <p:cNvSpPr txBox="1"/>
          <p:nvPr/>
        </p:nvSpPr>
        <p:spPr>
          <a:xfrm>
            <a:off x="8275320" y="2743200"/>
            <a:ext cx="3154680" cy="2286000"/>
          </a:xfrm>
          <a:prstGeom prst="rect">
            <a:avLst/>
          </a:prstGeom>
          <a:noFill/>
        </p:spPr>
        <p:txBody>
          <a:bodyPr wrap="square" lIns="45720" tIns="22860" rIns="45720" bIns="22860" anchor="t">
            <a:spAutoFit/>
          </a:bodyPr>
          <a:lstStyle/>
          <a:p>
            <a:pPr algn="l"/>
            <a:r>
              <a:rPr sz="1050" b="0" i="0">
                <a:solidFill>
                  <a:srgbClr val="1A1A1A"/>
                </a:solidFill>
                <a:latin typeface="Calibri"/>
              </a:rPr>
              <a:t>Utilization relative to nearby schools. Low utilization reads differently when a neighboring school is over-enrolled versus when the whole region is declining together.</a:t>
            </a:r>
          </a:p>
        </p:txBody>
      </p:sp>
      <p:sp>
        <p:nvSpPr>
          <p:cNvPr id="22" name="Rectangle 21"/>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23" name="Picture 22" descr="daa-logo.png"/>
          <p:cNvPicPr>
            <a:picLocks noChangeAspect="1"/>
          </p:cNvPicPr>
          <p:nvPr/>
        </p:nvPicPr>
        <p:blipFill>
          <a:blip r:embed="rId2"/>
          <a:stretch>
            <a:fillRect/>
          </a:stretch>
        </p:blipFill>
        <p:spPr>
          <a:xfrm>
            <a:off x="10545775" y="6355080"/>
            <a:ext cx="1143000" cy="300930"/>
          </a:xfrm>
          <a:prstGeom prst="rect">
            <a:avLst/>
          </a:prstGeom>
        </p:spPr>
      </p:pic>
      <p:sp>
        <p:nvSpPr>
          <p:cNvPr id="24" name="TextBox 23"/>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02 · Best Practices · Utilization</a:t>
            </a:r>
          </a:p>
        </p:txBody>
      </p:sp>
      <p:sp>
        <p:nvSpPr>
          <p:cNvPr id="99" name="FooterText"/>
          <p:cNvSpPr/>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02 · Best Practices · p. 31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02 · BEST PRACTICES</a:t>
            </a:r>
          </a:p>
        </p:txBody>
      </p:sp>
      <p:sp>
        <p:nvSpPr>
          <p:cNvPr id="3" name="TextBox 2"/>
          <p:cNvSpPr txBox="1"/>
          <p:nvPr/>
        </p:nvSpPr>
        <p:spPr>
          <a:xfrm>
            <a:off x="502920" y="658368"/>
            <a:ext cx="11155680" cy="548640"/>
          </a:xfrm>
          <a:prstGeom prst="rect">
            <a:avLst/>
          </a:prstGeom>
          <a:noFill/>
        </p:spPr>
        <p:txBody>
          <a:bodyPr wrap="square" lIns="45720" tIns="22860" rIns="45720" bIns="22860" anchor="t">
            <a:spAutoFit/>
          </a:bodyPr>
          <a:lstStyle/>
          <a:p>
            <a:pPr algn="l"/>
            <a:r>
              <a:rPr sz="2400" b="1" i="0">
                <a:solidFill>
                  <a:srgbClr val="165788"/>
                </a:solidFill>
                <a:latin typeface="Georgia"/>
              </a:rPr>
              <a:t>The feedback loop</a:t>
            </a:r>
          </a:p>
        </p:txBody>
      </p:sp>
      <p:sp>
        <p:nvSpPr>
          <p:cNvPr id="4" name="TextBox 3"/>
          <p:cNvSpPr txBox="1"/>
          <p:nvPr/>
        </p:nvSpPr>
        <p:spPr>
          <a:xfrm>
            <a:off x="502920" y="1371600"/>
            <a:ext cx="11155680" cy="548640"/>
          </a:xfrm>
          <a:prstGeom prst="rect">
            <a:avLst/>
          </a:prstGeom>
          <a:noFill/>
        </p:spPr>
        <p:txBody>
          <a:bodyPr wrap="square" lIns="45720" tIns="22860" rIns="45720" bIns="22860" anchor="t">
            <a:spAutoFit/>
          </a:bodyPr>
          <a:lstStyle/>
          <a:p>
            <a:pPr algn="l"/>
            <a:r>
              <a:rPr sz="1300" b="0" i="1">
                <a:solidFill>
                  <a:srgbClr val="165788"/>
                </a:solidFill>
                <a:latin typeface="Georgia"/>
              </a:rPr>
              <a:t>Capacity and utilization feed back into forecasting. Without the loop, institutional knowledge stays on the table.</a:t>
            </a:r>
          </a:p>
        </p:txBody>
      </p:sp>
      <p:sp>
        <p:nvSpPr>
          <p:cNvPr id="10" name="TextBox 9"/>
          <p:cNvSpPr txBox="1"/>
          <p:nvPr/>
        </p:nvSpPr>
        <p:spPr>
          <a:xfrm>
            <a:off x="502920" y="2011680"/>
            <a:ext cx="11155680" cy="1371600"/>
          </a:xfrm>
          <a:prstGeom prst="rect">
            <a:avLst/>
          </a:prstGeom>
          <a:noFill/>
        </p:spPr>
        <p:txBody>
          <a:bodyPr wrap="square" lIns="45720" tIns="22860" rIns="45720" bIns="22860" anchor="t">
            <a:spAutoFit/>
          </a:bodyPr>
          <a:lstStyle/>
          <a:p>
            <a:pPr algn="l"/>
            <a:r>
              <a:rPr sz="1200" b="0" i="0">
                <a:solidFill>
                  <a:srgbClr val="1A1A1A"/>
                </a:solidFill>
                <a:latin typeface="Calibri"/>
              </a:rPr>
              <a:t>When a school is over-utilized, the district responds: boundary change, portable classroom, program move, or new school. Each of these changes the conditions the next forecast must account for. A capacity-utilization workflow that does not loop back to the forecasting analyst is leaving institutional knowledge on the table.</a:t>
            </a:r>
          </a:p>
        </p:txBody>
      </p:sp>
      <p:sp>
        <p:nvSpPr>
          <p:cNvPr id="12" name="Rectangle 11"/>
          <p:cNvSpPr/>
          <p:nvPr/>
        </p:nvSpPr>
        <p:spPr>
          <a:xfrm>
            <a:off x="502920" y="3657600"/>
            <a:ext cx="3520440" cy="219456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a:xfrm>
            <a:off x="502920" y="3657600"/>
            <a:ext cx="73152" cy="219456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777240" y="3749040"/>
            <a:ext cx="3154680" cy="365760"/>
          </a:xfrm>
          <a:prstGeom prst="rect">
            <a:avLst/>
          </a:prstGeom>
          <a:noFill/>
        </p:spPr>
        <p:txBody>
          <a:bodyPr wrap="square" lIns="45720" tIns="22860" rIns="45720" bIns="22860" anchor="t">
            <a:spAutoFit/>
          </a:bodyPr>
          <a:lstStyle/>
          <a:p>
            <a:pPr algn="l"/>
            <a:r>
              <a:rPr sz="1400" b="1" i="0">
                <a:solidFill>
                  <a:srgbClr val="165788"/>
                </a:solidFill>
                <a:latin typeface="Georgia"/>
              </a:rPr>
              <a:t>Forecast</a:t>
            </a:r>
          </a:p>
        </p:txBody>
      </p:sp>
      <p:sp>
        <p:nvSpPr>
          <p:cNvPr id="15" name="TextBox 14"/>
          <p:cNvSpPr txBox="1"/>
          <p:nvPr/>
        </p:nvSpPr>
        <p:spPr>
          <a:xfrm>
            <a:off x="777240" y="4206240"/>
            <a:ext cx="3154680" cy="1554480"/>
          </a:xfrm>
          <a:prstGeom prst="rect">
            <a:avLst/>
          </a:prstGeom>
          <a:noFill/>
        </p:spPr>
        <p:txBody>
          <a:bodyPr wrap="square" lIns="45720" tIns="22860" rIns="45720" bIns="22860" anchor="t">
            <a:spAutoFit/>
          </a:bodyPr>
          <a:lstStyle/>
          <a:p>
            <a:pPr algn="l"/>
            <a:r>
              <a:rPr sz="1050" b="0" i="0">
                <a:solidFill>
                  <a:srgbClr val="1A1A1A"/>
                </a:solidFill>
                <a:latin typeface="Calibri"/>
              </a:rPr>
              <a:t>Enrollment projection by school, grade, and year. Drives the utilization calculation that identifies pressure points.</a:t>
            </a:r>
          </a:p>
        </p:txBody>
      </p:sp>
      <p:sp>
        <p:nvSpPr>
          <p:cNvPr id="16" name="Rectangle 15"/>
          <p:cNvSpPr/>
          <p:nvPr/>
        </p:nvSpPr>
        <p:spPr>
          <a:xfrm>
            <a:off x="4251960" y="3657600"/>
            <a:ext cx="3520440" cy="219456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Rectangle 16"/>
          <p:cNvSpPr/>
          <p:nvPr/>
        </p:nvSpPr>
        <p:spPr>
          <a:xfrm>
            <a:off x="4251960" y="3657600"/>
            <a:ext cx="73152" cy="219456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4526280" y="3749040"/>
            <a:ext cx="3154680" cy="365760"/>
          </a:xfrm>
          <a:prstGeom prst="rect">
            <a:avLst/>
          </a:prstGeom>
          <a:noFill/>
        </p:spPr>
        <p:txBody>
          <a:bodyPr wrap="square" lIns="45720" tIns="22860" rIns="45720" bIns="22860" anchor="t">
            <a:spAutoFit/>
          </a:bodyPr>
          <a:lstStyle/>
          <a:p>
            <a:pPr algn="l"/>
            <a:r>
              <a:rPr sz="1400" b="1" i="0">
                <a:solidFill>
                  <a:srgbClr val="165788"/>
                </a:solidFill>
                <a:latin typeface="Georgia"/>
              </a:rPr>
              <a:t>Capacity Action</a:t>
            </a:r>
          </a:p>
        </p:txBody>
      </p:sp>
      <p:sp>
        <p:nvSpPr>
          <p:cNvPr id="19" name="TextBox 18"/>
          <p:cNvSpPr txBox="1"/>
          <p:nvPr/>
        </p:nvSpPr>
        <p:spPr>
          <a:xfrm>
            <a:off x="4526280" y="4206240"/>
            <a:ext cx="3154680" cy="1554480"/>
          </a:xfrm>
          <a:prstGeom prst="rect">
            <a:avLst/>
          </a:prstGeom>
          <a:noFill/>
        </p:spPr>
        <p:txBody>
          <a:bodyPr wrap="square" lIns="45720" tIns="22860" rIns="45720" bIns="22860" anchor="t">
            <a:spAutoFit/>
          </a:bodyPr>
          <a:lstStyle/>
          <a:p>
            <a:pPr algn="l"/>
            <a:r>
              <a:rPr sz="1050" b="0" i="0">
                <a:solidFill>
                  <a:srgbClr val="1A1A1A"/>
                </a:solidFill>
                <a:latin typeface="Calibri"/>
              </a:rPr>
              <a:t>Boundary change, portable, new school, consolidation. Each action changes the enrollment distribution the next cycle must forecast.</a:t>
            </a:r>
          </a:p>
        </p:txBody>
      </p:sp>
      <p:sp>
        <p:nvSpPr>
          <p:cNvPr id="20" name="Rectangle 19"/>
          <p:cNvSpPr/>
          <p:nvPr/>
        </p:nvSpPr>
        <p:spPr>
          <a:xfrm>
            <a:off x="8001000" y="3657600"/>
            <a:ext cx="3520440" cy="219456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a:xfrm>
            <a:off x="8001000" y="3657600"/>
            <a:ext cx="73152" cy="219456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8275320" y="3749040"/>
            <a:ext cx="3154680" cy="365760"/>
          </a:xfrm>
          <a:prstGeom prst="rect">
            <a:avLst/>
          </a:prstGeom>
          <a:noFill/>
        </p:spPr>
        <p:txBody>
          <a:bodyPr wrap="square" lIns="45720" tIns="22860" rIns="45720" bIns="22860" anchor="t">
            <a:spAutoFit/>
          </a:bodyPr>
          <a:lstStyle/>
          <a:p>
            <a:pPr algn="l"/>
            <a:r>
              <a:rPr sz="1400" b="1" i="0">
                <a:solidFill>
                  <a:srgbClr val="165788"/>
                </a:solidFill>
                <a:latin typeface="Georgia"/>
              </a:rPr>
              <a:t>Next Cycle</a:t>
            </a:r>
          </a:p>
        </p:txBody>
      </p:sp>
      <p:sp>
        <p:nvSpPr>
          <p:cNvPr id="23" name="TextBox 22"/>
          <p:cNvSpPr txBox="1"/>
          <p:nvPr/>
        </p:nvSpPr>
        <p:spPr>
          <a:xfrm>
            <a:off x="8275320" y="4206240"/>
            <a:ext cx="3154680" cy="1554480"/>
          </a:xfrm>
          <a:prstGeom prst="rect">
            <a:avLst/>
          </a:prstGeom>
          <a:noFill/>
        </p:spPr>
        <p:txBody>
          <a:bodyPr wrap="square" lIns="45720" tIns="22860" rIns="45720" bIns="22860" anchor="t">
            <a:spAutoFit/>
          </a:bodyPr>
          <a:lstStyle/>
          <a:p>
            <a:pPr algn="l"/>
            <a:r>
              <a:rPr sz="1050" b="0" i="0">
                <a:solidFill>
                  <a:srgbClr val="1A1A1A"/>
                </a:solidFill>
                <a:latin typeface="Calibri"/>
              </a:rPr>
              <a:t>The forecasting analyst needs to know: what happened, what changed, and what the new baseline looks like before the next estimate.</a:t>
            </a:r>
          </a:p>
        </p:txBody>
      </p:sp>
      <p:sp>
        <p:nvSpPr>
          <p:cNvPr id="24" name="Rectangle 23"/>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25" name="Picture 24" descr="daa-logo.png"/>
          <p:cNvPicPr>
            <a:picLocks noChangeAspect="1"/>
          </p:cNvPicPr>
          <p:nvPr/>
        </p:nvPicPr>
        <p:blipFill>
          <a:blip r:embed="rId2"/>
          <a:stretch>
            <a:fillRect/>
          </a:stretch>
        </p:blipFill>
        <p:spPr>
          <a:xfrm>
            <a:off x="10545775" y="6355080"/>
            <a:ext cx="1143000" cy="300930"/>
          </a:xfrm>
          <a:prstGeom prst="rect">
            <a:avLst/>
          </a:prstGeom>
        </p:spPr>
      </p:pic>
      <p:sp>
        <p:nvSpPr>
          <p:cNvPr id="26" name="TextBox 2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02 · Best Practices · Feedback Loop</a:t>
            </a:r>
          </a:p>
        </p:txBody>
      </p:sp>
      <p:sp>
        <p:nvSpPr>
          <p:cNvPr id="99" name="FooterText"/>
          <p:cNvSpPr/>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02 · Best Practices · p. 32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02 · BEST PRACTICES</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800" b="1" i="0">
                <a:solidFill>
                  <a:srgbClr val="165788"/>
                </a:solidFill>
                <a:latin typeface="Georgia"/>
              </a:rPr>
              <a:t>Different districts, different stories — different methods fit</a:t>
            </a:r>
          </a:p>
        </p:txBody>
      </p:sp>
      <p:sp>
        <p:nvSpPr>
          <p:cNvPr id="4" name="Rectangle 3"/>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daa-logo.png"/>
          <p:cNvPicPr>
            <a:picLocks noChangeAspect="1"/>
          </p:cNvPicPr>
          <p:nvPr/>
        </p:nvPicPr>
        <p:blipFill>
          <a:blip r:embed="rId2"/>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02 · Best Practices · p. 33</a:t>
            </a:r>
          </a:p>
        </p:txBody>
      </p:sp>
      <p:sp>
        <p:nvSpPr>
          <p:cNvPr id="7" name="TextBox 6"/>
          <p:cNvSpPr txBox="1"/>
          <p:nvPr/>
        </p:nvSpPr>
        <p:spPr>
          <a:xfrm>
            <a:off x="502920" y="1691640"/>
            <a:ext cx="11155680" cy="640080"/>
          </a:xfrm>
          <a:prstGeom prst="rect">
            <a:avLst/>
          </a:prstGeom>
          <a:noFill/>
        </p:spPr>
        <p:txBody>
          <a:bodyPr wrap="square" lIns="45720" tIns="22860" rIns="45720" bIns="22860" anchor="t">
            <a:spAutoFit/>
          </a:bodyPr>
          <a:lstStyle/>
          <a:p>
            <a:pPr algn="l"/>
            <a:r>
              <a:rPr sz="1500" b="0" i="1">
                <a:solidFill>
                  <a:srgbClr val="165788"/>
                </a:solidFill>
                <a:latin typeface="Georgia"/>
              </a:rPr>
              <a:t>There's no one-size-fits-all method. The right tool depends on what's actually driving enrollment change in a given district. Two archetypes to illustrate.</a:t>
            </a:r>
          </a:p>
        </p:txBody>
      </p:sp>
      <p:sp>
        <p:nvSpPr>
          <p:cNvPr id="8" name="Rectangle 7"/>
          <p:cNvSpPr/>
          <p:nvPr/>
        </p:nvSpPr>
        <p:spPr>
          <a:xfrm>
            <a:off x="502920" y="2423160"/>
            <a:ext cx="5577840" cy="3749039"/>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a:xfrm>
            <a:off x="502920" y="2423160"/>
            <a:ext cx="73152" cy="3749039"/>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777240" y="2651760"/>
            <a:ext cx="5212080" cy="365760"/>
          </a:xfrm>
          <a:prstGeom prst="rect">
            <a:avLst/>
          </a:prstGeom>
          <a:noFill/>
        </p:spPr>
        <p:txBody>
          <a:bodyPr wrap="square" lIns="45720" tIns="22860" rIns="45720" bIns="22860" anchor="t">
            <a:spAutoFit/>
          </a:bodyPr>
          <a:lstStyle/>
          <a:p>
            <a:pPr algn="l"/>
            <a:r>
              <a:rPr sz="1100" b="1" i="0">
                <a:solidFill>
                  <a:srgbClr val="00ADD0"/>
                </a:solidFill>
                <a:latin typeface="Calibri"/>
              </a:rPr>
              <a:t>WHEN HOUSING IS THE STORY</a:t>
            </a:r>
          </a:p>
        </p:txBody>
      </p:sp>
      <p:sp>
        <p:nvSpPr>
          <p:cNvPr id="11" name="TextBox 10"/>
          <p:cNvSpPr txBox="1"/>
          <p:nvPr/>
        </p:nvSpPr>
        <p:spPr>
          <a:xfrm>
            <a:off x="777240" y="2971800"/>
            <a:ext cx="5212080" cy="594360"/>
          </a:xfrm>
          <a:prstGeom prst="rect">
            <a:avLst/>
          </a:prstGeom>
          <a:noFill/>
        </p:spPr>
        <p:txBody>
          <a:bodyPr wrap="square" lIns="45720" tIns="22860" rIns="45720" bIns="22860" anchor="t">
            <a:spAutoFit/>
          </a:bodyPr>
          <a:lstStyle/>
          <a:p>
            <a:pPr algn="l"/>
            <a:r>
              <a:rPr sz="2000" b="1" i="0">
                <a:solidFill>
                  <a:srgbClr val="165788"/>
                </a:solidFill>
                <a:latin typeface="Georgia"/>
              </a:rPr>
              <a:t>Rapid-growth districts</a:t>
            </a:r>
          </a:p>
        </p:txBody>
      </p:sp>
      <p:sp>
        <p:nvSpPr>
          <p:cNvPr id="12" name="Rectangle 11"/>
          <p:cNvSpPr/>
          <p:nvPr/>
        </p:nvSpPr>
        <p:spPr>
          <a:xfrm>
            <a:off x="777240" y="3886200"/>
            <a:ext cx="109728" cy="109728"/>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1005840" y="3794760"/>
            <a:ext cx="5120640" cy="411480"/>
          </a:xfrm>
          <a:prstGeom prst="rect">
            <a:avLst/>
          </a:prstGeom>
          <a:noFill/>
        </p:spPr>
        <p:txBody>
          <a:bodyPr wrap="square" lIns="45720" tIns="22860" rIns="45720" bIns="22860" anchor="t">
            <a:spAutoFit/>
          </a:bodyPr>
          <a:lstStyle/>
          <a:p>
            <a:pPr algn="l"/>
            <a:r>
              <a:rPr sz="1300" b="0" i="0">
                <a:solidFill>
                  <a:srgbClr val="1A1A1A"/>
                </a:solidFill>
                <a:latin typeface="Calibri"/>
              </a:rPr>
              <a:t>Student-yield carries the attendance-area detail</a:t>
            </a:r>
          </a:p>
        </p:txBody>
      </p:sp>
      <p:sp>
        <p:nvSpPr>
          <p:cNvPr id="14" name="Rectangle 13"/>
          <p:cNvSpPr/>
          <p:nvPr/>
        </p:nvSpPr>
        <p:spPr>
          <a:xfrm>
            <a:off x="777240" y="4389120"/>
            <a:ext cx="109728" cy="109728"/>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1005840" y="4297680"/>
            <a:ext cx="5120640" cy="411480"/>
          </a:xfrm>
          <a:prstGeom prst="rect">
            <a:avLst/>
          </a:prstGeom>
          <a:noFill/>
        </p:spPr>
        <p:txBody>
          <a:bodyPr wrap="square" lIns="45720" tIns="22860" rIns="45720" bIns="22860" anchor="t">
            <a:spAutoFit/>
          </a:bodyPr>
          <a:lstStyle/>
          <a:p>
            <a:pPr algn="l"/>
            <a:r>
              <a:rPr sz="1300" b="0" i="0">
                <a:solidFill>
                  <a:srgbClr val="1A1A1A"/>
                </a:solidFill>
                <a:latin typeface="Calibri"/>
              </a:rPr>
              <a:t>Cohort-component anchors the district total</a:t>
            </a:r>
          </a:p>
        </p:txBody>
      </p:sp>
      <p:sp>
        <p:nvSpPr>
          <p:cNvPr id="16" name="Rectangle 15"/>
          <p:cNvSpPr/>
          <p:nvPr/>
        </p:nvSpPr>
        <p:spPr>
          <a:xfrm>
            <a:off x="777240" y="4892040"/>
            <a:ext cx="109728" cy="109728"/>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p:cNvSpPr txBox="1"/>
          <p:nvPr/>
        </p:nvSpPr>
        <p:spPr>
          <a:xfrm>
            <a:off x="1005840" y="4800600"/>
            <a:ext cx="5120640" cy="411480"/>
          </a:xfrm>
          <a:prstGeom prst="rect">
            <a:avLst/>
          </a:prstGeom>
          <a:noFill/>
        </p:spPr>
        <p:txBody>
          <a:bodyPr wrap="square" lIns="45720" tIns="22860" rIns="45720" bIns="22860" anchor="t">
            <a:spAutoFit/>
          </a:bodyPr>
          <a:lstStyle/>
          <a:p>
            <a:pPr algn="l"/>
            <a:r>
              <a:rPr sz="1300" b="0" i="0">
                <a:solidFill>
                  <a:srgbClr val="1A1A1A"/>
                </a:solidFill>
                <a:latin typeface="Calibri"/>
              </a:rPr>
              <a:t>Close tracking of the permit pipeline</a:t>
            </a:r>
          </a:p>
        </p:txBody>
      </p:sp>
      <p:sp>
        <p:nvSpPr>
          <p:cNvPr id="18" name="Rectangle 17"/>
          <p:cNvSpPr/>
          <p:nvPr/>
        </p:nvSpPr>
        <p:spPr>
          <a:xfrm>
            <a:off x="777240" y="5394960"/>
            <a:ext cx="109728" cy="109728"/>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005840" y="5303520"/>
            <a:ext cx="5120640" cy="411480"/>
          </a:xfrm>
          <a:prstGeom prst="rect">
            <a:avLst/>
          </a:prstGeom>
          <a:noFill/>
        </p:spPr>
        <p:txBody>
          <a:bodyPr wrap="square" lIns="45720" tIns="22860" rIns="45720" bIns="22860" anchor="t">
            <a:spAutoFit/>
          </a:bodyPr>
          <a:lstStyle/>
          <a:p>
            <a:pPr algn="l"/>
            <a:r>
              <a:rPr sz="1300" b="0" i="0">
                <a:solidFill>
                  <a:srgbClr val="1A1A1A"/>
                </a:solidFill>
                <a:latin typeface="Calibri"/>
              </a:rPr>
              <a:t>Scenario bands widen with pipeline uncertainty</a:t>
            </a:r>
          </a:p>
        </p:txBody>
      </p:sp>
      <p:sp>
        <p:nvSpPr>
          <p:cNvPr id="20" name="Rectangle 19"/>
          <p:cNvSpPr/>
          <p:nvPr/>
        </p:nvSpPr>
        <p:spPr>
          <a:xfrm>
            <a:off x="777240" y="5897880"/>
            <a:ext cx="109728" cy="109728"/>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1005840" y="5806440"/>
            <a:ext cx="5120640" cy="411480"/>
          </a:xfrm>
          <a:prstGeom prst="rect">
            <a:avLst/>
          </a:prstGeom>
          <a:noFill/>
        </p:spPr>
        <p:txBody>
          <a:bodyPr wrap="square" lIns="45720" tIns="22860" rIns="45720" bIns="22860" anchor="t">
            <a:spAutoFit/>
          </a:bodyPr>
          <a:lstStyle/>
          <a:p>
            <a:pPr algn="l"/>
            <a:r>
              <a:rPr sz="1300" b="0" i="0">
                <a:solidFill>
                  <a:srgbClr val="1A1A1A"/>
                </a:solidFill>
                <a:latin typeface="Calibri"/>
              </a:rPr>
              <a:t>(Olathe sits closer to this profile)</a:t>
            </a:r>
          </a:p>
        </p:txBody>
      </p:sp>
      <p:sp>
        <p:nvSpPr>
          <p:cNvPr id="22" name="Rectangle 21"/>
          <p:cNvSpPr/>
          <p:nvPr/>
        </p:nvSpPr>
        <p:spPr>
          <a:xfrm>
            <a:off x="6355080" y="2423160"/>
            <a:ext cx="5577840" cy="3749039"/>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Rectangle 22"/>
          <p:cNvSpPr/>
          <p:nvPr/>
        </p:nvSpPr>
        <p:spPr>
          <a:xfrm>
            <a:off x="6355080" y="2423160"/>
            <a:ext cx="73152" cy="3749039"/>
          </a:xfrm>
          <a:prstGeom prst="rect">
            <a:avLst/>
          </a:prstGeom>
          <a:solidFill>
            <a:srgbClr val="1657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6629400" y="2651760"/>
            <a:ext cx="5212080" cy="365760"/>
          </a:xfrm>
          <a:prstGeom prst="rect">
            <a:avLst/>
          </a:prstGeom>
          <a:noFill/>
        </p:spPr>
        <p:txBody>
          <a:bodyPr wrap="square" lIns="45720" tIns="22860" rIns="45720" bIns="22860" anchor="t">
            <a:spAutoFit/>
          </a:bodyPr>
          <a:lstStyle/>
          <a:p>
            <a:pPr algn="l"/>
            <a:r>
              <a:rPr sz="1100" b="1" i="0">
                <a:solidFill>
                  <a:srgbClr val="165788"/>
                </a:solidFill>
                <a:latin typeface="Calibri"/>
              </a:rPr>
              <a:t>WHEN DEMOGRAPHICS IS THE STORY</a:t>
            </a:r>
          </a:p>
        </p:txBody>
      </p:sp>
      <p:sp>
        <p:nvSpPr>
          <p:cNvPr id="25" name="TextBox 24"/>
          <p:cNvSpPr txBox="1"/>
          <p:nvPr/>
        </p:nvSpPr>
        <p:spPr>
          <a:xfrm>
            <a:off x="6629400" y="2971800"/>
            <a:ext cx="5212080" cy="594360"/>
          </a:xfrm>
          <a:prstGeom prst="rect">
            <a:avLst/>
          </a:prstGeom>
          <a:noFill/>
        </p:spPr>
        <p:txBody>
          <a:bodyPr wrap="square" lIns="45720" tIns="22860" rIns="45720" bIns="22860" anchor="t">
            <a:spAutoFit/>
          </a:bodyPr>
          <a:lstStyle/>
          <a:p>
            <a:pPr algn="l"/>
            <a:r>
              <a:rPr sz="2000" b="1" i="0">
                <a:solidFill>
                  <a:srgbClr val="165788"/>
                </a:solidFill>
                <a:latin typeface="Georgia"/>
              </a:rPr>
              <a:t>Stable or declining districts</a:t>
            </a:r>
          </a:p>
        </p:txBody>
      </p:sp>
      <p:sp>
        <p:nvSpPr>
          <p:cNvPr id="26" name="Rectangle 25"/>
          <p:cNvSpPr/>
          <p:nvPr/>
        </p:nvSpPr>
        <p:spPr>
          <a:xfrm>
            <a:off x="6629400" y="3886200"/>
            <a:ext cx="109728" cy="109728"/>
          </a:xfrm>
          <a:prstGeom prst="rect">
            <a:avLst/>
          </a:prstGeom>
          <a:solidFill>
            <a:srgbClr val="1657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TextBox 26"/>
          <p:cNvSpPr txBox="1"/>
          <p:nvPr/>
        </p:nvSpPr>
        <p:spPr>
          <a:xfrm>
            <a:off x="6858000" y="3794760"/>
            <a:ext cx="5120640" cy="411480"/>
          </a:xfrm>
          <a:prstGeom prst="rect">
            <a:avLst/>
          </a:prstGeom>
          <a:noFill/>
        </p:spPr>
        <p:txBody>
          <a:bodyPr wrap="square" lIns="45720" tIns="22860" rIns="45720" bIns="22860" anchor="t">
            <a:spAutoFit/>
          </a:bodyPr>
          <a:lstStyle/>
          <a:p>
            <a:pPr algn="l"/>
            <a:r>
              <a:rPr sz="1300" b="0" i="0">
                <a:solidFill>
                  <a:srgbClr val="1A1A1A"/>
                </a:solidFill>
                <a:latin typeface="Calibri"/>
              </a:rPr>
              <a:t>Cohort-component does most of the work</a:t>
            </a:r>
          </a:p>
        </p:txBody>
      </p:sp>
      <p:sp>
        <p:nvSpPr>
          <p:cNvPr id="28" name="Rectangle 27"/>
          <p:cNvSpPr/>
          <p:nvPr/>
        </p:nvSpPr>
        <p:spPr>
          <a:xfrm>
            <a:off x="6629400" y="4389120"/>
            <a:ext cx="109728" cy="109728"/>
          </a:xfrm>
          <a:prstGeom prst="rect">
            <a:avLst/>
          </a:prstGeom>
          <a:solidFill>
            <a:srgbClr val="1657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TextBox 28"/>
          <p:cNvSpPr txBox="1"/>
          <p:nvPr/>
        </p:nvSpPr>
        <p:spPr>
          <a:xfrm>
            <a:off x="6858000" y="4297680"/>
            <a:ext cx="5120640" cy="411480"/>
          </a:xfrm>
          <a:prstGeom prst="rect">
            <a:avLst/>
          </a:prstGeom>
          <a:noFill/>
        </p:spPr>
        <p:txBody>
          <a:bodyPr wrap="square" lIns="45720" tIns="22860" rIns="45720" bIns="22860" anchor="t">
            <a:spAutoFit/>
          </a:bodyPr>
          <a:lstStyle/>
          <a:p>
            <a:pPr algn="l"/>
            <a:r>
              <a:rPr sz="1300" b="0" i="0">
                <a:solidFill>
                  <a:srgbClr val="1A1A1A"/>
                </a:solidFill>
                <a:latin typeface="Calibri"/>
              </a:rPr>
              <a:t>Birth-cohort tracking gets more weight</a:t>
            </a:r>
          </a:p>
        </p:txBody>
      </p:sp>
      <p:sp>
        <p:nvSpPr>
          <p:cNvPr id="30" name="Rectangle 29"/>
          <p:cNvSpPr/>
          <p:nvPr/>
        </p:nvSpPr>
        <p:spPr>
          <a:xfrm>
            <a:off x="6629400" y="4892040"/>
            <a:ext cx="109728" cy="109728"/>
          </a:xfrm>
          <a:prstGeom prst="rect">
            <a:avLst/>
          </a:prstGeom>
          <a:solidFill>
            <a:srgbClr val="1657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1" name="TextBox 30"/>
          <p:cNvSpPr txBox="1"/>
          <p:nvPr/>
        </p:nvSpPr>
        <p:spPr>
          <a:xfrm>
            <a:off x="6858000" y="4800600"/>
            <a:ext cx="5120640" cy="411480"/>
          </a:xfrm>
          <a:prstGeom prst="rect">
            <a:avLst/>
          </a:prstGeom>
          <a:noFill/>
        </p:spPr>
        <p:txBody>
          <a:bodyPr wrap="square" lIns="45720" tIns="22860" rIns="45720" bIns="22860" anchor="t">
            <a:spAutoFit/>
          </a:bodyPr>
          <a:lstStyle/>
          <a:p>
            <a:pPr algn="l"/>
            <a:r>
              <a:rPr sz="1300" b="0" i="0">
                <a:solidFill>
                  <a:srgbClr val="1A1A1A"/>
                </a:solidFill>
                <a:latin typeface="Calibri"/>
              </a:rPr>
              <a:t>Yield plays a supporting role on pocket growth</a:t>
            </a:r>
          </a:p>
        </p:txBody>
      </p:sp>
      <p:sp>
        <p:nvSpPr>
          <p:cNvPr id="32" name="Rectangle 31"/>
          <p:cNvSpPr/>
          <p:nvPr/>
        </p:nvSpPr>
        <p:spPr>
          <a:xfrm>
            <a:off x="6629400" y="5394960"/>
            <a:ext cx="109728" cy="109728"/>
          </a:xfrm>
          <a:prstGeom prst="rect">
            <a:avLst/>
          </a:prstGeom>
          <a:solidFill>
            <a:srgbClr val="1657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6858000" y="5303520"/>
            <a:ext cx="5120640" cy="411480"/>
          </a:xfrm>
          <a:prstGeom prst="rect">
            <a:avLst/>
          </a:prstGeom>
          <a:noFill/>
        </p:spPr>
        <p:txBody>
          <a:bodyPr wrap="square" lIns="45720" tIns="22860" rIns="45720" bIns="22860" anchor="t">
            <a:spAutoFit/>
          </a:bodyPr>
          <a:lstStyle/>
          <a:p>
            <a:pPr algn="l"/>
            <a:r>
              <a:rPr sz="1300" b="0" i="0">
                <a:solidFill>
                  <a:srgbClr val="1A1A1A"/>
                </a:solidFill>
                <a:latin typeface="Calibri"/>
              </a:rPr>
              <a:t>Named risks focus on charter/private share</a:t>
            </a:r>
          </a:p>
        </p:txBody>
      </p:sp>
      <p:sp>
        <p:nvSpPr>
          <p:cNvPr id="34" name="Rectangle 33"/>
          <p:cNvSpPr/>
          <p:nvPr/>
        </p:nvSpPr>
        <p:spPr>
          <a:xfrm>
            <a:off x="6629400" y="5897880"/>
            <a:ext cx="109728" cy="109728"/>
          </a:xfrm>
          <a:prstGeom prst="rect">
            <a:avLst/>
          </a:prstGeom>
          <a:solidFill>
            <a:srgbClr val="1657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5" name="TextBox 34"/>
          <p:cNvSpPr txBox="1"/>
          <p:nvPr/>
        </p:nvSpPr>
        <p:spPr>
          <a:xfrm>
            <a:off x="6858000" y="5806440"/>
            <a:ext cx="5120640" cy="411480"/>
          </a:xfrm>
          <a:prstGeom prst="rect">
            <a:avLst/>
          </a:prstGeom>
          <a:noFill/>
        </p:spPr>
        <p:txBody>
          <a:bodyPr wrap="square" lIns="45720" tIns="22860" rIns="45720" bIns="22860" anchor="t">
            <a:spAutoFit/>
          </a:bodyPr>
          <a:lstStyle/>
          <a:p>
            <a:pPr algn="l"/>
            <a:r>
              <a:rPr sz="1300" b="0" i="0">
                <a:solidFill>
                  <a:srgbClr val="1A1A1A"/>
                </a:solidFill>
                <a:latin typeface="Calibri"/>
              </a:rPr>
              <a:t>Housing pipeline matters less than turnover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02 · BEST PRACTICES</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800" b="1" i="0">
                <a:solidFill>
                  <a:srgbClr val="165788"/>
                </a:solidFill>
                <a:latin typeface="Georgia"/>
              </a:rPr>
              <a:t>What a reasonable forecast error looks like</a:t>
            </a:r>
          </a:p>
        </p:txBody>
      </p:sp>
      <p:sp>
        <p:nvSpPr>
          <p:cNvPr id="4" name="Rectangle 3"/>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daa-logo.png"/>
          <p:cNvPicPr>
            <a:picLocks noChangeAspect="1"/>
          </p:cNvPicPr>
          <p:nvPr/>
        </p:nvPicPr>
        <p:blipFill>
          <a:blip r:embed="rId2"/>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02 · Best Practices · p. 34</a:t>
            </a:r>
          </a:p>
        </p:txBody>
      </p:sp>
      <p:sp>
        <p:nvSpPr>
          <p:cNvPr id="7" name="TextBox 6"/>
          <p:cNvSpPr txBox="1"/>
          <p:nvPr/>
        </p:nvSpPr>
        <p:spPr>
          <a:xfrm>
            <a:off x="502920" y="2011680"/>
            <a:ext cx="5852160" cy="320040"/>
          </a:xfrm>
          <a:prstGeom prst="rect">
            <a:avLst/>
          </a:prstGeom>
          <a:noFill/>
        </p:spPr>
        <p:txBody>
          <a:bodyPr wrap="square" lIns="45720" tIns="22860" rIns="45720" bIns="22860" anchor="t">
            <a:spAutoFit/>
          </a:bodyPr>
          <a:lstStyle/>
          <a:p>
            <a:pPr algn="l"/>
            <a:r>
              <a:rPr sz="1100" b="1" i="0">
                <a:solidFill>
                  <a:srgbClr val="00ADD0"/>
                </a:solidFill>
                <a:latin typeface="Calibri"/>
              </a:rPr>
              <a:t>A USEFUL BENCHMARK</a:t>
            </a:r>
          </a:p>
        </p:txBody>
      </p:sp>
      <p:sp>
        <p:nvSpPr>
          <p:cNvPr id="8" name="TextBox 7"/>
          <p:cNvSpPr txBox="1"/>
          <p:nvPr/>
        </p:nvSpPr>
        <p:spPr>
          <a:xfrm>
            <a:off x="502920" y="2331720"/>
            <a:ext cx="5852160" cy="1738938"/>
          </a:xfrm>
          <a:prstGeom prst="rect">
            <a:avLst/>
          </a:prstGeom>
          <a:noFill/>
        </p:spPr>
        <p:txBody>
          <a:bodyPr wrap="square" lIns="45720" tIns="22860" rIns="45720" bIns="22860" anchor="t">
            <a:spAutoFit/>
          </a:bodyPr>
          <a:lstStyle/>
          <a:p>
            <a:pPr algn="l"/>
            <a:r>
              <a:rPr lang="en-US" sz="11000" b="1" i="0" dirty="0">
                <a:solidFill>
                  <a:srgbClr val="165788"/>
                </a:solidFill>
                <a:latin typeface="Georgia"/>
              </a:rPr>
              <a:t>~1-5</a:t>
            </a:r>
            <a:r>
              <a:rPr sz="11000" b="1" i="0" dirty="0">
                <a:solidFill>
                  <a:srgbClr val="165788"/>
                </a:solidFill>
                <a:latin typeface="Georgia"/>
              </a:rPr>
              <a:t>%</a:t>
            </a:r>
          </a:p>
        </p:txBody>
      </p:sp>
      <p:sp>
        <p:nvSpPr>
          <p:cNvPr id="9" name="TextBox 8"/>
          <p:cNvSpPr txBox="1"/>
          <p:nvPr/>
        </p:nvSpPr>
        <p:spPr>
          <a:xfrm>
            <a:off x="502920" y="4617720"/>
            <a:ext cx="5852160" cy="1277273"/>
          </a:xfrm>
          <a:prstGeom prst="rect">
            <a:avLst/>
          </a:prstGeom>
          <a:noFill/>
        </p:spPr>
        <p:txBody>
          <a:bodyPr wrap="square" lIns="45720" tIns="22860" rIns="45720" bIns="22860" anchor="t">
            <a:spAutoFit/>
          </a:bodyPr>
          <a:lstStyle/>
          <a:p>
            <a:pPr algn="l"/>
            <a:r>
              <a:rPr sz="1600" b="0" i="1" dirty="0">
                <a:solidFill>
                  <a:srgbClr val="1A1A1A"/>
                </a:solidFill>
                <a:latin typeface="Georgia"/>
              </a:rPr>
              <a:t>With hybrid cohort-component + student-yield methods, and ten or more years of local history, a 5-year-out forecast of district-total enrollment will typically land within about </a:t>
            </a:r>
            <a:r>
              <a:rPr lang="en-US" sz="1600" b="0" i="1" dirty="0">
                <a:solidFill>
                  <a:srgbClr val="1A1A1A"/>
                </a:solidFill>
                <a:latin typeface="Georgia"/>
              </a:rPr>
              <a:t>1-5</a:t>
            </a:r>
            <a:r>
              <a:rPr sz="1600" b="0" i="1" dirty="0">
                <a:solidFill>
                  <a:srgbClr val="1A1A1A"/>
                </a:solidFill>
                <a:latin typeface="Georgia"/>
              </a:rPr>
              <a:t>% of actual. That's the rough bar for good practice — not a ceiling, not a floor.</a:t>
            </a:r>
          </a:p>
        </p:txBody>
      </p:sp>
      <p:sp>
        <p:nvSpPr>
          <p:cNvPr id="10" name="Rectangle 9"/>
          <p:cNvSpPr/>
          <p:nvPr/>
        </p:nvSpPr>
        <p:spPr>
          <a:xfrm>
            <a:off x="6400800" y="1691640"/>
            <a:ext cx="5303520" cy="4389120"/>
          </a:xfrm>
          <a:prstGeom prst="rect">
            <a:avLst/>
          </a:prstGeom>
          <a:solidFill>
            <a:srgbClr val="1657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6812280" y="2103120"/>
            <a:ext cx="4480560" cy="365760"/>
          </a:xfrm>
          <a:prstGeom prst="rect">
            <a:avLst/>
          </a:prstGeom>
          <a:noFill/>
        </p:spPr>
        <p:txBody>
          <a:bodyPr wrap="square" lIns="45720" tIns="22860" rIns="45720" bIns="22860" anchor="t">
            <a:spAutoFit/>
          </a:bodyPr>
          <a:lstStyle/>
          <a:p>
            <a:pPr algn="l"/>
            <a:r>
              <a:rPr sz="1100" b="1" i="0">
                <a:solidFill>
                  <a:srgbClr val="00ADD0"/>
                </a:solidFill>
                <a:latin typeface="Calibri"/>
              </a:rPr>
              <a:t>WHAT MATTERS MORE THAN THE NUMBER</a:t>
            </a:r>
          </a:p>
        </p:txBody>
      </p:sp>
      <p:sp>
        <p:nvSpPr>
          <p:cNvPr id="12" name="TextBox 11"/>
          <p:cNvSpPr txBox="1"/>
          <p:nvPr/>
        </p:nvSpPr>
        <p:spPr>
          <a:xfrm>
            <a:off x="6812280" y="2514600"/>
            <a:ext cx="4480560" cy="1280160"/>
          </a:xfrm>
          <a:prstGeom prst="rect">
            <a:avLst/>
          </a:prstGeom>
          <a:noFill/>
        </p:spPr>
        <p:txBody>
          <a:bodyPr wrap="square" lIns="45720" tIns="22860" rIns="45720" bIns="22860" anchor="t">
            <a:spAutoFit/>
          </a:bodyPr>
          <a:lstStyle/>
          <a:p>
            <a:pPr algn="l"/>
            <a:r>
              <a:rPr sz="2600" b="1" i="0">
                <a:solidFill>
                  <a:srgbClr val="FFFFFF"/>
                </a:solidFill>
                <a:latin typeface="Georgia"/>
              </a:rPr>
              <a:t>The habit of measuring it.</a:t>
            </a:r>
          </a:p>
        </p:txBody>
      </p:sp>
      <p:sp>
        <p:nvSpPr>
          <p:cNvPr id="13" name="TextBox 12"/>
          <p:cNvSpPr txBox="1"/>
          <p:nvPr/>
        </p:nvSpPr>
        <p:spPr>
          <a:xfrm>
            <a:off x="6812280" y="3931920"/>
            <a:ext cx="4480560" cy="1046440"/>
          </a:xfrm>
          <a:prstGeom prst="rect">
            <a:avLst/>
          </a:prstGeom>
          <a:noFill/>
        </p:spPr>
        <p:txBody>
          <a:bodyPr wrap="square" lIns="45720" tIns="22860" rIns="45720" bIns="22860" anchor="t">
            <a:spAutoFit/>
          </a:bodyPr>
          <a:lstStyle/>
          <a:p>
            <a:pPr algn="l"/>
            <a:r>
              <a:rPr sz="1300" b="0" i="0" dirty="0">
                <a:solidFill>
                  <a:srgbClr val="CFE6F0"/>
                </a:solidFill>
                <a:latin typeface="Calibri"/>
              </a:rPr>
              <a:t>Whatever a given district's error rate turns out to be, the important discipline is the measurement itself — every cycle, for every new forecast, against what actually happened. That’s </a:t>
            </a:r>
            <a:r>
              <a:rPr lang="en-US" sz="1300" b="0" i="0" dirty="0">
                <a:solidFill>
                  <a:srgbClr val="CFE6F0"/>
                </a:solidFill>
                <a:latin typeface="Calibri"/>
              </a:rPr>
              <a:t>how </a:t>
            </a:r>
            <a:r>
              <a:rPr sz="1300" b="0" i="0" dirty="0">
                <a:solidFill>
                  <a:srgbClr val="CFE6F0"/>
                </a:solidFill>
                <a:latin typeface="Calibri"/>
              </a:rPr>
              <a:t>trust</a:t>
            </a:r>
            <a:r>
              <a:rPr lang="en-US" sz="1300" b="0" i="0" dirty="0">
                <a:solidFill>
                  <a:srgbClr val="CFE6F0"/>
                </a:solidFill>
                <a:latin typeface="Calibri"/>
              </a:rPr>
              <a:t> is built</a:t>
            </a:r>
            <a:r>
              <a:rPr sz="1300" b="0" i="0" dirty="0">
                <a:solidFill>
                  <a:srgbClr val="CFE6F0"/>
                </a:solidFill>
                <a:latin typeface="Calibri"/>
              </a:rPr>
              <a:t> in a forecast</a:t>
            </a:r>
            <a:r>
              <a:rPr lang="en-US" sz="1300" b="0" i="0" dirty="0">
                <a:solidFill>
                  <a:srgbClr val="CFE6F0"/>
                </a:solidFill>
                <a:latin typeface="Calibri"/>
              </a:rPr>
              <a:t>, and how improvements</a:t>
            </a:r>
            <a:r>
              <a:rPr sz="1300" b="0" i="0" dirty="0">
                <a:solidFill>
                  <a:srgbClr val="CFE6F0"/>
                </a:solidFill>
                <a:latin typeface="Calibri"/>
              </a:rPr>
              <a:t> accumulate over tim</a:t>
            </a:r>
            <a:r>
              <a:rPr lang="en-US" sz="1300" b="0" i="0" dirty="0">
                <a:solidFill>
                  <a:srgbClr val="CFE6F0"/>
                </a:solidFill>
                <a:latin typeface="Calibri"/>
              </a:rPr>
              <a:t>e.</a:t>
            </a:r>
            <a:endParaRPr sz="1300" b="0" i="0" dirty="0">
              <a:solidFill>
                <a:srgbClr val="CFE6F0"/>
              </a:solidFill>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02 · BEST PRACTICES</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800" b="1" i="0">
                <a:solidFill>
                  <a:srgbClr val="165788"/>
                </a:solidFill>
                <a:latin typeface="Georgia"/>
              </a:rPr>
              <a:t>Three questions worth asking of any enrollment forecast</a:t>
            </a:r>
          </a:p>
        </p:txBody>
      </p:sp>
      <p:sp>
        <p:nvSpPr>
          <p:cNvPr id="4" name="Rectangle 3"/>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daa-logo.png"/>
          <p:cNvPicPr>
            <a:picLocks noChangeAspect="1"/>
          </p:cNvPicPr>
          <p:nvPr/>
        </p:nvPicPr>
        <p:blipFill>
          <a:blip r:embed="rId2"/>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02 · Best Practices · p. 35</a:t>
            </a:r>
          </a:p>
        </p:txBody>
      </p:sp>
      <p:sp>
        <p:nvSpPr>
          <p:cNvPr id="7" name="TextBox 6"/>
          <p:cNvSpPr txBox="1"/>
          <p:nvPr/>
        </p:nvSpPr>
        <p:spPr>
          <a:xfrm>
            <a:off x="502920" y="1691640"/>
            <a:ext cx="11155680" cy="640080"/>
          </a:xfrm>
          <a:prstGeom prst="rect">
            <a:avLst/>
          </a:prstGeom>
          <a:noFill/>
        </p:spPr>
        <p:txBody>
          <a:bodyPr wrap="square" lIns="45720" tIns="22860" rIns="45720" bIns="22860" anchor="t">
            <a:spAutoFit/>
          </a:bodyPr>
          <a:lstStyle/>
          <a:p>
            <a:pPr algn="l"/>
            <a:r>
              <a:rPr sz="1500" b="0" i="1">
                <a:solidFill>
                  <a:srgbClr val="165788"/>
                </a:solidFill>
                <a:latin typeface="Georgia"/>
              </a:rPr>
              <a:t>These aren't gotcha questions. They're the same ones a careful forecaster would want you to ask. Useful to keep in mind whenever a new enrollment number lands on the table.</a:t>
            </a:r>
          </a:p>
        </p:txBody>
      </p:sp>
      <p:sp>
        <p:nvSpPr>
          <p:cNvPr id="8" name="Rectangle 7"/>
          <p:cNvSpPr/>
          <p:nvPr/>
        </p:nvSpPr>
        <p:spPr>
          <a:xfrm>
            <a:off x="502920" y="2651760"/>
            <a:ext cx="3611880" cy="329184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a:xfrm>
            <a:off x="502920" y="2651760"/>
            <a:ext cx="73152" cy="329184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777240" y="2926080"/>
            <a:ext cx="3154680" cy="548640"/>
          </a:xfrm>
          <a:prstGeom prst="rect">
            <a:avLst/>
          </a:prstGeom>
          <a:noFill/>
        </p:spPr>
        <p:txBody>
          <a:bodyPr wrap="square" lIns="45720" tIns="22860" rIns="45720" bIns="22860" anchor="t">
            <a:spAutoFit/>
          </a:bodyPr>
          <a:lstStyle/>
          <a:p>
            <a:pPr algn="l"/>
            <a:r>
              <a:rPr sz="1800" b="1" i="0">
                <a:solidFill>
                  <a:srgbClr val="165788"/>
                </a:solidFill>
                <a:latin typeface="Georgia"/>
              </a:rPr>
              <a:t>“What are the assumptions?”</a:t>
            </a:r>
          </a:p>
        </p:txBody>
      </p:sp>
      <p:sp>
        <p:nvSpPr>
          <p:cNvPr id="11" name="TextBox 10"/>
          <p:cNvSpPr txBox="1"/>
          <p:nvPr/>
        </p:nvSpPr>
        <p:spPr>
          <a:xfrm>
            <a:off x="777240" y="3566160"/>
            <a:ext cx="3154680" cy="2194560"/>
          </a:xfrm>
          <a:prstGeom prst="rect">
            <a:avLst/>
          </a:prstGeom>
          <a:noFill/>
        </p:spPr>
        <p:txBody>
          <a:bodyPr wrap="square" lIns="45720" tIns="22860" rIns="45720" bIns="22860" anchor="t">
            <a:spAutoFit/>
          </a:bodyPr>
          <a:lstStyle/>
          <a:p>
            <a:pPr algn="l"/>
            <a:r>
              <a:rPr sz="1200" b="0" i="0">
                <a:solidFill>
                  <a:srgbClr val="1A1A1A"/>
                </a:solidFill>
                <a:latin typeface="Calibri"/>
              </a:rPr>
              <a:t>A good forecast comes with a short, readable list of its major assumptions. Not fine print — a page you can actually read. If that page doesn't exist, the forecast is harder to interpret.</a:t>
            </a:r>
          </a:p>
        </p:txBody>
      </p:sp>
      <p:sp>
        <p:nvSpPr>
          <p:cNvPr id="12" name="Rectangle 11"/>
          <p:cNvSpPr/>
          <p:nvPr/>
        </p:nvSpPr>
        <p:spPr>
          <a:xfrm>
            <a:off x="4251960" y="2651760"/>
            <a:ext cx="3611880" cy="329184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a:xfrm>
            <a:off x="4251960" y="2651760"/>
            <a:ext cx="73152" cy="329184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526280" y="2926080"/>
            <a:ext cx="3154680" cy="548640"/>
          </a:xfrm>
          <a:prstGeom prst="rect">
            <a:avLst/>
          </a:prstGeom>
          <a:noFill/>
        </p:spPr>
        <p:txBody>
          <a:bodyPr wrap="square" lIns="45720" tIns="22860" rIns="45720" bIns="22860" anchor="t">
            <a:spAutoFit/>
          </a:bodyPr>
          <a:lstStyle/>
          <a:p>
            <a:pPr algn="l"/>
            <a:r>
              <a:rPr sz="1800" b="1" i="0">
                <a:solidFill>
                  <a:srgbClr val="165788"/>
                </a:solidFill>
                <a:latin typeface="Georgia"/>
              </a:rPr>
              <a:t>“How did the last one do?”</a:t>
            </a:r>
          </a:p>
        </p:txBody>
      </p:sp>
      <p:sp>
        <p:nvSpPr>
          <p:cNvPr id="15" name="TextBox 14"/>
          <p:cNvSpPr txBox="1"/>
          <p:nvPr/>
        </p:nvSpPr>
        <p:spPr>
          <a:xfrm>
            <a:off x="4526280" y="3566160"/>
            <a:ext cx="3154680" cy="2194560"/>
          </a:xfrm>
          <a:prstGeom prst="rect">
            <a:avLst/>
          </a:prstGeom>
          <a:noFill/>
        </p:spPr>
        <p:txBody>
          <a:bodyPr wrap="square" lIns="45720" tIns="22860" rIns="45720" bIns="22860" anchor="t">
            <a:spAutoFit/>
          </a:bodyPr>
          <a:lstStyle/>
          <a:p>
            <a:pPr algn="l"/>
            <a:r>
              <a:rPr sz="1200" b="0" i="0">
                <a:solidFill>
                  <a:srgbClr val="1A1A1A"/>
                </a:solidFill>
                <a:latin typeface="Calibri"/>
              </a:rPr>
              <a:t>Every forecast should be easy to compare against what actually happened the last time. The comparison doesn't need to be flattering — it just needs to exist.</a:t>
            </a:r>
          </a:p>
        </p:txBody>
      </p:sp>
      <p:sp>
        <p:nvSpPr>
          <p:cNvPr id="16" name="Rectangle 15"/>
          <p:cNvSpPr/>
          <p:nvPr/>
        </p:nvSpPr>
        <p:spPr>
          <a:xfrm>
            <a:off x="8001000" y="2651760"/>
            <a:ext cx="3611880" cy="329184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Rectangle 16"/>
          <p:cNvSpPr/>
          <p:nvPr/>
        </p:nvSpPr>
        <p:spPr>
          <a:xfrm>
            <a:off x="8001000" y="2651760"/>
            <a:ext cx="73152" cy="329184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8275320" y="2926080"/>
            <a:ext cx="3154680" cy="548640"/>
          </a:xfrm>
          <a:prstGeom prst="rect">
            <a:avLst/>
          </a:prstGeom>
          <a:noFill/>
        </p:spPr>
        <p:txBody>
          <a:bodyPr wrap="square" lIns="45720" tIns="22860" rIns="45720" bIns="22860" anchor="t">
            <a:spAutoFit/>
          </a:bodyPr>
          <a:lstStyle/>
          <a:p>
            <a:pPr algn="l"/>
            <a:r>
              <a:rPr sz="1800" b="1" i="0">
                <a:solidFill>
                  <a:srgbClr val="165788"/>
                </a:solidFill>
                <a:latin typeface="Georgia"/>
              </a:rPr>
              <a:t>“What could make this wrong?”</a:t>
            </a:r>
          </a:p>
        </p:txBody>
      </p:sp>
      <p:sp>
        <p:nvSpPr>
          <p:cNvPr id="19" name="TextBox 18"/>
          <p:cNvSpPr txBox="1"/>
          <p:nvPr/>
        </p:nvSpPr>
        <p:spPr>
          <a:xfrm>
            <a:off x="8275320" y="3566160"/>
            <a:ext cx="3154680" cy="2194560"/>
          </a:xfrm>
          <a:prstGeom prst="rect">
            <a:avLst/>
          </a:prstGeom>
          <a:noFill/>
        </p:spPr>
        <p:txBody>
          <a:bodyPr wrap="square" lIns="45720" tIns="22860" rIns="45720" bIns="22860" anchor="t">
            <a:spAutoFit/>
          </a:bodyPr>
          <a:lstStyle/>
          <a:p>
            <a:pPr algn="l"/>
            <a:r>
              <a:rPr sz="1200" b="0" i="0">
                <a:solidFill>
                  <a:srgbClr val="1A1A1A"/>
                </a:solidFill>
                <a:latin typeface="Calibri"/>
              </a:rPr>
              <a:t>A single number implies more certainty than any forecast has. A range — with named drivers — invites the real conversation about risk.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E3C5F"/>
        </a:solidFill>
        <a:effectLst/>
      </p:bgPr>
    </p:bg>
    <p:spTree>
      <p:nvGrpSpPr>
        <p:cNvPr id="1" name=""/>
        <p:cNvGrpSpPr/>
        <p:nvPr/>
      </p:nvGrpSpPr>
      <p:grpSpPr>
        <a:xfrm>
          <a:off x="0" y="0"/>
          <a:ext cx="0" cy="0"/>
          <a:chOff x="0" y="0"/>
          <a:chExt cx="0" cy="0"/>
        </a:xfrm>
      </p:grpSpPr>
      <p:sp>
        <p:nvSpPr>
          <p:cNvPr id="2" name="TextBox 1"/>
          <p:cNvSpPr txBox="1"/>
          <p:nvPr/>
        </p:nvSpPr>
        <p:spPr>
          <a:xfrm>
            <a:off x="502920" y="1371600"/>
            <a:ext cx="2743200" cy="2194560"/>
          </a:xfrm>
          <a:prstGeom prst="rect">
            <a:avLst/>
          </a:prstGeom>
          <a:noFill/>
        </p:spPr>
        <p:txBody>
          <a:bodyPr wrap="square" lIns="45720" tIns="22860" rIns="45720" bIns="22860" anchor="t">
            <a:spAutoFit/>
          </a:bodyPr>
          <a:lstStyle/>
          <a:p>
            <a:pPr algn="l"/>
            <a:r>
              <a:rPr sz="14000" b="1" i="0">
                <a:solidFill>
                  <a:srgbClr val="00ADD0"/>
                </a:solidFill>
                <a:latin typeface="Georgia"/>
              </a:rPr>
              <a:t>03</a:t>
            </a:r>
          </a:p>
        </p:txBody>
      </p:sp>
      <p:sp>
        <p:nvSpPr>
          <p:cNvPr id="3" name="Rectangle 2"/>
          <p:cNvSpPr/>
          <p:nvPr/>
        </p:nvSpPr>
        <p:spPr>
          <a:xfrm>
            <a:off x="3200400" y="1463040"/>
            <a:ext cx="73152" cy="393192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3520440" y="1463040"/>
            <a:ext cx="7772400" cy="365760"/>
          </a:xfrm>
          <a:prstGeom prst="rect">
            <a:avLst/>
          </a:prstGeom>
          <a:noFill/>
        </p:spPr>
        <p:txBody>
          <a:bodyPr wrap="square" lIns="45720" tIns="22860" rIns="45720" bIns="22860" anchor="t">
            <a:spAutoFit/>
          </a:bodyPr>
          <a:lstStyle/>
          <a:p>
            <a:pPr algn="l"/>
            <a:r>
              <a:rPr sz="1200" b="1" i="0">
                <a:solidFill>
                  <a:srgbClr val="00ADD0"/>
                </a:solidFill>
                <a:latin typeface="Calibri"/>
              </a:rPr>
              <a:t>WHERE OLATHE STANDS</a:t>
            </a:r>
          </a:p>
        </p:txBody>
      </p:sp>
      <p:sp>
        <p:nvSpPr>
          <p:cNvPr id="5" name="TextBox 4"/>
          <p:cNvSpPr txBox="1"/>
          <p:nvPr/>
        </p:nvSpPr>
        <p:spPr>
          <a:xfrm>
            <a:off x="3520440" y="1828800"/>
            <a:ext cx="8321040" cy="2377440"/>
          </a:xfrm>
          <a:prstGeom prst="rect">
            <a:avLst/>
          </a:prstGeom>
          <a:noFill/>
        </p:spPr>
        <p:txBody>
          <a:bodyPr wrap="square" lIns="45720" tIns="22860" rIns="45720" bIns="22860" anchor="t">
            <a:spAutoFit/>
          </a:bodyPr>
          <a:lstStyle/>
          <a:p>
            <a:pPr algn="l"/>
            <a:r>
              <a:rPr sz="3600" b="1" i="0">
                <a:solidFill>
                  <a:srgbClr val="FFFFFF"/>
                </a:solidFill>
                <a:latin typeface="Georgia"/>
              </a:rPr>
              <a:t>How does</a:t>
            </a:r>
          </a:p>
          <a:p>
            <a:pPr algn="l"/>
            <a:r>
              <a:rPr sz="3600" b="1" i="0">
                <a:solidFill>
                  <a:srgbClr val="FFFFFF"/>
                </a:solidFill>
                <a:latin typeface="Georgia"/>
              </a:rPr>
              <a:t>Olathe's practice</a:t>
            </a:r>
          </a:p>
          <a:p>
            <a:pPr algn="l"/>
            <a:r>
              <a:rPr sz="3600" b="1" i="0">
                <a:solidFill>
                  <a:srgbClr val="FFFFFF"/>
                </a:solidFill>
                <a:latin typeface="Georgia"/>
              </a:rPr>
              <a:t>compare?</a:t>
            </a:r>
          </a:p>
        </p:txBody>
      </p:sp>
      <p:sp>
        <p:nvSpPr>
          <p:cNvPr id="6" name="TextBox 5"/>
          <p:cNvSpPr txBox="1"/>
          <p:nvPr/>
        </p:nvSpPr>
        <p:spPr>
          <a:xfrm>
            <a:off x="3520440" y="4572000"/>
            <a:ext cx="8321040" cy="731520"/>
          </a:xfrm>
          <a:prstGeom prst="rect">
            <a:avLst/>
          </a:prstGeom>
          <a:noFill/>
        </p:spPr>
        <p:txBody>
          <a:bodyPr wrap="square" lIns="45720" tIns="22860" rIns="45720" bIns="22860" anchor="t">
            <a:spAutoFit/>
          </a:bodyPr>
          <a:lstStyle/>
          <a:p>
            <a:pPr algn="l"/>
            <a:r>
              <a:rPr sz="1500" b="0" i="1">
                <a:solidFill>
                  <a:srgbClr val="CFE6F0"/>
                </a:solidFill>
                <a:latin typeface="Calibri"/>
              </a:rPr>
              <a:t>A friendly read across five dimensions. The short version: a lot is already working, and the opportunities are specific and addressable.</a:t>
            </a:r>
          </a:p>
        </p:txBody>
      </p:sp>
      <p:sp>
        <p:nvSpPr>
          <p:cNvPr id="7" name="Rectangle 6"/>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8" name="Picture 7" descr="daa-logo.png"/>
          <p:cNvPicPr>
            <a:picLocks noChangeAspect="1"/>
          </p:cNvPicPr>
          <p:nvPr/>
        </p:nvPicPr>
        <p:blipFill>
          <a:blip r:embed="rId2"/>
          <a:stretch>
            <a:fillRect/>
          </a:stretch>
        </p:blipFill>
        <p:spPr>
          <a:xfrm>
            <a:off x="10545775" y="6355080"/>
            <a:ext cx="1143000" cy="300930"/>
          </a:xfrm>
          <a:prstGeom prst="rect">
            <a:avLst/>
          </a:prstGeom>
        </p:spPr>
      </p:pic>
      <p:sp>
        <p:nvSpPr>
          <p:cNvPr id="9" name="TextBox 8"/>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A6A6A6"/>
                </a:solidFill>
                <a:latin typeface="Calibri"/>
              </a:rPr>
              <a:t>03 · Where Olathe Stands · p. 36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eftPanel"/>
          <p:cNvSpPr/>
          <p:nvPr/>
        </p:nvSpPr>
        <p:spPr>
          <a:xfrm>
            <a:off x="0" y="0"/>
            <a:ext cx="4876800" cy="6858000"/>
          </a:xfrm>
          <a:prstGeom prst="rect">
            <a:avLst/>
          </a:prstGeom>
          <a:solidFill>
            <a:srgbClr val="165788"/>
          </a:solidFill>
          <a:ln>
            <a:noFill/>
          </a:ln>
        </p:spPr>
        <p:txBody>
          <a:bodyPr rtlCol="0" anchor="ctr"/>
          <a:lstStyle/>
          <a:p>
            <a:endParaRPr/>
          </a:p>
        </p:txBody>
      </p:sp>
      <p:sp>
        <p:nvSpPr>
          <p:cNvPr id="3" name="SectionLabel"/>
          <p:cNvSpPr txBox="1"/>
          <p:nvPr/>
        </p:nvSpPr>
        <p:spPr>
          <a:xfrm>
            <a:off x="457200" y="1714500"/>
            <a:ext cx="3962400" cy="274320"/>
          </a:xfrm>
          <a:prstGeom prst="rect">
            <a:avLst/>
          </a:prstGeom>
          <a:noFill/>
        </p:spPr>
        <p:txBody>
          <a:bodyPr wrap="square" lIns="45720" tIns="22860" rIns="45720" bIns="22860" anchor="t">
            <a:spAutoFit/>
          </a:bodyPr>
          <a:lstStyle/>
          <a:p>
            <a:pPr algn="l"/>
            <a:r>
              <a:rPr sz="1000" b="1" i="0">
                <a:solidFill>
                  <a:srgbClr val="00ADD0"/>
                </a:solidFill>
                <a:latin typeface="Calibri"/>
              </a:rPr>
              <a:t>03 · WHERE OLATHE STANDS</a:t>
            </a:r>
          </a:p>
        </p:txBody>
      </p:sp>
      <p:sp>
        <p:nvSpPr>
          <p:cNvPr id="4" name="Title"/>
          <p:cNvSpPr txBox="1"/>
          <p:nvPr/>
        </p:nvSpPr>
        <p:spPr>
          <a:xfrm>
            <a:off x="457200" y="2011680"/>
            <a:ext cx="3962400" cy="731520"/>
          </a:xfrm>
          <a:prstGeom prst="rect">
            <a:avLst/>
          </a:prstGeom>
          <a:noFill/>
        </p:spPr>
        <p:txBody>
          <a:bodyPr wrap="square" lIns="45720" tIns="22860" rIns="45720" bIns="22860" anchor="t">
            <a:spAutoFit/>
          </a:bodyPr>
          <a:lstStyle/>
          <a:p>
            <a:pPr algn="l"/>
            <a:r>
              <a:rPr sz="2400" b="1" i="0">
                <a:solidFill>
                  <a:srgbClr val="FFFFFF"/>
                </a:solidFill>
                <a:latin typeface="Georgia"/>
              </a:rPr>
              <a:t>How Olathe forecasts enrollment</a:t>
            </a:r>
          </a:p>
        </p:txBody>
      </p:sp>
      <p:sp>
        <p:nvSpPr>
          <p:cNvPr id="5" name="BigStat"/>
          <p:cNvSpPr txBox="1"/>
          <p:nvPr/>
        </p:nvSpPr>
        <p:spPr>
          <a:xfrm>
            <a:off x="457200" y="2926080"/>
            <a:ext cx="3962400" cy="914400"/>
          </a:xfrm>
          <a:prstGeom prst="rect">
            <a:avLst/>
          </a:prstGeom>
          <a:noFill/>
        </p:spPr>
        <p:txBody>
          <a:bodyPr wrap="square" lIns="45720" tIns="22860" rIns="45720" bIns="22860" anchor="t">
            <a:spAutoFit/>
          </a:bodyPr>
          <a:lstStyle/>
          <a:p>
            <a:pPr algn="l"/>
            <a:r>
              <a:rPr sz="5400" b="1" i="0">
                <a:solidFill>
                  <a:srgbClr val="00ADD0"/>
                </a:solidFill>
                <a:latin typeface="Georgia"/>
              </a:rPr>
              <a:t>99.2%</a:t>
            </a:r>
          </a:p>
        </p:txBody>
      </p:sp>
      <p:sp>
        <p:nvSpPr>
          <p:cNvPr id="6" name="AccuracyDetail"/>
          <p:cNvSpPr txBox="1"/>
          <p:nvPr/>
        </p:nvSpPr>
        <p:spPr>
          <a:xfrm>
            <a:off x="457200" y="3886200"/>
            <a:ext cx="3962400" cy="457200"/>
          </a:xfrm>
          <a:prstGeom prst="rect">
            <a:avLst/>
          </a:prstGeom>
          <a:noFill/>
        </p:spPr>
        <p:txBody>
          <a:bodyPr wrap="square" lIns="45720" tIns="22860" rIns="45720" bIns="22860" anchor="t">
            <a:spAutoFit/>
          </a:bodyPr>
          <a:lstStyle/>
          <a:p>
            <a:pPr algn="l"/>
            <a:r>
              <a:rPr sz="1100" b="0" i="0">
                <a:solidFill>
                  <a:srgbClr val="B0D0E8"/>
                </a:solidFill>
                <a:latin typeface="Calibri"/>
              </a:rPr>
              <a:t>district-total accuracy, 2024-25</a:t>
            </a:r>
          </a:p>
          <a:p>
            <a:pPr algn="l"/>
            <a:r>
              <a:rPr sz="900" b="0" i="0">
                <a:solidFill>
                  <a:srgbClr val="8AB4D4"/>
                </a:solidFill>
                <a:latin typeface="Calibri"/>
              </a:rPr>
              <a:t>28,454 actual vs. 28,695 estimated</a:t>
            </a:r>
          </a:p>
        </p:txBody>
      </p:sp>
      <p:sp>
        <p:nvSpPr>
          <p:cNvPr id="7" name="Divider"/>
          <p:cNvSpPr/>
          <p:nvPr/>
        </p:nvSpPr>
        <p:spPr>
          <a:xfrm>
            <a:off x="457200" y="4572000"/>
            <a:ext cx="548640" cy="27432"/>
          </a:xfrm>
          <a:prstGeom prst="rect">
            <a:avLst/>
          </a:prstGeom>
          <a:solidFill>
            <a:srgbClr val="00ADD0"/>
          </a:solidFill>
          <a:ln>
            <a:noFill/>
          </a:ln>
        </p:spPr>
        <p:txBody>
          <a:bodyPr rtlCol="0" anchor="ctr"/>
          <a:lstStyle/>
          <a:p>
            <a:endParaRPr/>
          </a:p>
        </p:txBody>
      </p:sp>
      <p:sp>
        <p:nvSpPr>
          <p:cNvPr id="8" name="Subtitle"/>
          <p:cNvSpPr txBox="1"/>
          <p:nvPr/>
        </p:nvSpPr>
        <p:spPr>
          <a:xfrm>
            <a:off x="457200" y="4754880"/>
            <a:ext cx="3962400" cy="731520"/>
          </a:xfrm>
          <a:prstGeom prst="rect">
            <a:avLst/>
          </a:prstGeom>
          <a:noFill/>
        </p:spPr>
        <p:txBody>
          <a:bodyPr wrap="square" lIns="45720" tIns="22860" rIns="45720" bIns="22860" anchor="t">
            <a:spAutoFit/>
          </a:bodyPr>
          <a:lstStyle/>
          <a:p>
            <a:pPr algn="l"/>
            <a:r>
              <a:rPr sz="1100" b="0" i="1">
                <a:solidFill>
                  <a:srgbClr val="B0D0E8"/>
                </a:solidFill>
                <a:latin typeface="Georgia"/>
              </a:rPr>
              <a:t>A hybrid subdivision-based cohort-progression method with a housing-pipeline overlay.</a:t>
            </a:r>
          </a:p>
        </p:txBody>
      </p:sp>
      <p:sp>
        <p:nvSpPr>
          <p:cNvPr id="10" name="Card1Bg"/>
          <p:cNvSpPr/>
          <p:nvPr/>
        </p:nvSpPr>
        <p:spPr>
          <a:xfrm>
            <a:off x="5120640" y="457200"/>
            <a:ext cx="6568440" cy="2707100"/>
          </a:xfrm>
          <a:prstGeom prst="rect">
            <a:avLst/>
          </a:prstGeom>
          <a:solidFill>
            <a:srgbClr val="F5F7F9"/>
          </a:solidFill>
          <a:ln>
            <a:noFill/>
          </a:ln>
        </p:spPr>
        <p:txBody>
          <a:bodyPr rtlCol="0" anchor="ctr"/>
          <a:lstStyle/>
          <a:p>
            <a:endParaRPr/>
          </a:p>
        </p:txBody>
      </p:sp>
      <p:sp>
        <p:nvSpPr>
          <p:cNvPr id="11" name="Card1Accent"/>
          <p:cNvSpPr/>
          <p:nvPr/>
        </p:nvSpPr>
        <p:spPr>
          <a:xfrm>
            <a:off x="5120640" y="457200"/>
            <a:ext cx="73152" cy="2707100"/>
          </a:xfrm>
          <a:prstGeom prst="rect">
            <a:avLst/>
          </a:prstGeom>
          <a:solidFill>
            <a:srgbClr val="00ADD0"/>
          </a:solidFill>
          <a:ln>
            <a:noFill/>
          </a:ln>
        </p:spPr>
        <p:txBody>
          <a:bodyPr rtlCol="0" anchor="ctr"/>
          <a:lstStyle/>
          <a:p>
            <a:endParaRPr/>
          </a:p>
        </p:txBody>
      </p:sp>
      <p:sp>
        <p:nvSpPr>
          <p:cNvPr id="12" name="Card1Title"/>
          <p:cNvSpPr txBox="1"/>
          <p:nvPr/>
        </p:nvSpPr>
        <p:spPr>
          <a:xfrm>
            <a:off x="5394960" y="594360"/>
            <a:ext cx="6156960" cy="365760"/>
          </a:xfrm>
          <a:prstGeom prst="rect">
            <a:avLst/>
          </a:prstGeom>
          <a:noFill/>
        </p:spPr>
        <p:txBody>
          <a:bodyPr wrap="square" lIns="45720" tIns="22860" rIns="45720" bIns="22860" anchor="t">
            <a:spAutoFit/>
          </a:bodyPr>
          <a:lstStyle/>
          <a:p>
            <a:pPr algn="l"/>
            <a:r>
              <a:rPr sz="1600" b="1" i="0">
                <a:solidFill>
                  <a:srgbClr val="165788"/>
                </a:solidFill>
                <a:latin typeface="Georgia"/>
              </a:rPr>
              <a:t>The Method</a:t>
            </a:r>
          </a:p>
        </p:txBody>
      </p:sp>
      <p:sp>
        <p:nvSpPr>
          <p:cNvPr id="13" name="Card1Body"/>
          <p:cNvSpPr txBox="1"/>
          <p:nvPr/>
        </p:nvSpPr>
        <p:spPr>
          <a:xfrm>
            <a:off x="5394960" y="1051560"/>
            <a:ext cx="6156960" cy="1975580"/>
          </a:xfrm>
          <a:prstGeom prst="rect">
            <a:avLst/>
          </a:prstGeom>
          <a:noFill/>
        </p:spPr>
        <p:txBody>
          <a:bodyPr wrap="square" lIns="45720" tIns="22860" rIns="45720" bIns="22860" anchor="t">
            <a:spAutoFit/>
          </a:bodyPr>
          <a:lstStyle/>
          <a:p>
            <a:pPr algn="l">
              <a:lnSpc>
                <a:spcPct val="150000"/>
              </a:lnSpc>
            </a:pPr>
            <a:r>
              <a:rPr sz="1200" b="0" i="0">
                <a:solidFill>
                  <a:srgbClr val="1A1A1A"/>
                </a:solidFill>
                <a:latin typeface="Calibri"/>
              </a:rPr>
              <a:t>A cohort-survival backbone rolls current enrollment forward using three-year averaged grade-progression ratios at the attendance-area / subdivision level. A grid-level housing-pipeline component adds students from subdivisions under construction using observed student-yield rates. Kindergarten entry uses a K-entry ratio applied to lagged births mapped to the service area.</a:t>
            </a:r>
          </a:p>
        </p:txBody>
      </p:sp>
      <p:sp>
        <p:nvSpPr>
          <p:cNvPr id="14" name="Card2Bg"/>
          <p:cNvSpPr/>
          <p:nvPr/>
        </p:nvSpPr>
        <p:spPr>
          <a:xfrm>
            <a:off x="5120640" y="3392900"/>
            <a:ext cx="6568440" cy="2707100"/>
          </a:xfrm>
          <a:prstGeom prst="rect">
            <a:avLst/>
          </a:prstGeom>
          <a:solidFill>
            <a:srgbClr val="F5F7F9"/>
          </a:solidFill>
          <a:ln>
            <a:noFill/>
          </a:ln>
        </p:spPr>
        <p:txBody>
          <a:bodyPr rtlCol="0" anchor="ctr"/>
          <a:lstStyle/>
          <a:p>
            <a:endParaRPr/>
          </a:p>
        </p:txBody>
      </p:sp>
      <p:sp>
        <p:nvSpPr>
          <p:cNvPr id="15" name="Card2Accent"/>
          <p:cNvSpPr/>
          <p:nvPr/>
        </p:nvSpPr>
        <p:spPr>
          <a:xfrm>
            <a:off x="5120640" y="3392900"/>
            <a:ext cx="73152" cy="2707100"/>
          </a:xfrm>
          <a:prstGeom prst="rect">
            <a:avLst/>
          </a:prstGeom>
          <a:solidFill>
            <a:srgbClr val="00ADD0"/>
          </a:solidFill>
          <a:ln>
            <a:noFill/>
          </a:ln>
        </p:spPr>
        <p:txBody>
          <a:bodyPr rtlCol="0" anchor="ctr"/>
          <a:lstStyle/>
          <a:p>
            <a:endParaRPr/>
          </a:p>
        </p:txBody>
      </p:sp>
      <p:sp>
        <p:nvSpPr>
          <p:cNvPr id="16" name="Card2Title"/>
          <p:cNvSpPr txBox="1"/>
          <p:nvPr/>
        </p:nvSpPr>
        <p:spPr>
          <a:xfrm>
            <a:off x="5394960" y="3530060"/>
            <a:ext cx="6156960" cy="365760"/>
          </a:xfrm>
          <a:prstGeom prst="rect">
            <a:avLst/>
          </a:prstGeom>
          <a:noFill/>
        </p:spPr>
        <p:txBody>
          <a:bodyPr wrap="square" lIns="45720" tIns="22860" rIns="45720" bIns="22860" anchor="t">
            <a:spAutoFit/>
          </a:bodyPr>
          <a:lstStyle/>
          <a:p>
            <a:pPr algn="l"/>
            <a:r>
              <a:rPr sz="1600" b="1" i="0">
                <a:solidFill>
                  <a:srgbClr val="165788"/>
                </a:solidFill>
                <a:latin typeface="Georgia"/>
              </a:rPr>
              <a:t>What Makes It Strong</a:t>
            </a:r>
          </a:p>
        </p:txBody>
      </p:sp>
      <p:sp>
        <p:nvSpPr>
          <p:cNvPr id="17" name="Card2Body"/>
          <p:cNvSpPr txBox="1"/>
          <p:nvPr/>
        </p:nvSpPr>
        <p:spPr>
          <a:xfrm>
            <a:off x="5394960" y="3987260"/>
            <a:ext cx="6156960" cy="1975580"/>
          </a:xfrm>
          <a:prstGeom prst="rect">
            <a:avLst/>
          </a:prstGeom>
          <a:noFill/>
        </p:spPr>
        <p:txBody>
          <a:bodyPr wrap="square" lIns="45720" tIns="22860" rIns="45720" bIns="22860" anchor="t">
            <a:spAutoFit/>
          </a:bodyPr>
          <a:lstStyle/>
          <a:p>
            <a:pPr algn="l">
              <a:lnSpc>
                <a:spcPct val="150000"/>
              </a:lnSpc>
            </a:pPr>
            <a:r>
              <a:rPr sz="1200" b="0" i="0">
                <a:solidFill>
                  <a:srgbClr val="1A1A1A"/>
                </a:solidFill>
                <a:latin typeface="Calibri"/>
              </a:rPr>
              <a:t>Subdivision-level granularity is substantially stronger than a district-wide cohort-survival approach. The three-year averaged GPRs are a sensible smoothing choice. The geocoded-permit-to-attendance-area linkage makes the housing overlay spatially precise. The 2024-25 accuracy of 99.2% at the district total (28,454 actual vs. 28,695 estimated) is unusually strong.</a:t>
            </a:r>
          </a:p>
        </p:txBody>
      </p:sp>
      <p:sp>
        <p:nvSpPr>
          <p:cNvPr id="18" name="FooterLine"/>
          <p:cNvSpPr/>
          <p:nvPr/>
        </p:nvSpPr>
        <p:spPr>
          <a:xfrm>
            <a:off x="5120640" y="6236208"/>
            <a:ext cx="6568440" cy="13716"/>
          </a:xfrm>
          <a:prstGeom prst="rect">
            <a:avLst/>
          </a:prstGeom>
          <a:solidFill>
            <a:srgbClr val="00ADD0"/>
          </a:solidFill>
          <a:ln>
            <a:noFill/>
          </a:ln>
        </p:spPr>
        <p:txBody>
          <a:bodyPr rtlCol="0" anchor="ctr"/>
          <a:lstStyle/>
          <a:p>
            <a:endParaRPr/>
          </a:p>
        </p:txBody>
      </p:sp>
      <p:pic>
        <p:nvPicPr>
          <p:cNvPr id="19" name="Logo" descr="daa-logo.png"/>
          <p:cNvPicPr>
            <a:picLocks noChangeAspect="1"/>
          </p:cNvPicPr>
          <p:nvPr/>
        </p:nvPicPr>
        <p:blipFill>
          <a:blip r:embed="rId2"/>
          <a:stretch>
            <a:fillRect/>
          </a:stretch>
        </p:blipFill>
        <p:spPr>
          <a:xfrm>
            <a:off x="10545775" y="6355080"/>
            <a:ext cx="1143000" cy="300930"/>
          </a:xfrm>
          <a:prstGeom prst="rect">
            <a:avLst/>
          </a:prstGeom>
        </p:spPr>
      </p:pic>
      <p:sp>
        <p:nvSpPr>
          <p:cNvPr id="20" name="FooterText"/>
          <p:cNvSpPr txBox="1"/>
          <p:nvPr/>
        </p:nvSpPr>
        <p:spPr>
          <a:xfrm>
            <a:off x="5120640" y="6382512"/>
            <a:ext cx="5120640" cy="274320"/>
          </a:xfrm>
          <a:prstGeom prst="rect">
            <a:avLst/>
          </a:prstGeom>
          <a:noFill/>
        </p:spPr>
        <p:txBody>
          <a:bodyPr wrap="square" lIns="45720" tIns="22860" rIns="45720" bIns="22860" anchor="t">
            <a:spAutoFit/>
          </a:bodyPr>
          <a:lstStyle/>
          <a:p>
            <a:pPr algn="l"/>
            <a:r>
              <a:rPr sz="900" b="0" i="1">
                <a:solidFill>
                  <a:srgbClr val="4D4D4D"/>
                </a:solidFill>
                <a:latin typeface="Calibri"/>
              </a:rPr>
              <a:t>03 · Where Olathe Stands · Forecasting Method</a:t>
            </a:r>
          </a:p>
        </p:txBody>
      </p:sp>
      <p:sp>
        <p:nvSpPr>
          <p:cNvPr id="99" name="FooterText"/>
          <p:cNvSpPr/>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03 · Where Olathe Stands · p. 37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opBand"/>
          <p:cNvSpPr/>
          <p:nvPr/>
        </p:nvSpPr>
        <p:spPr>
          <a:xfrm>
            <a:off x="0" y="0"/>
            <a:ext cx="12192000" cy="1920240"/>
          </a:xfrm>
          <a:prstGeom prst="rect">
            <a:avLst/>
          </a:prstGeom>
          <a:solidFill>
            <a:srgbClr val="165788"/>
          </a:solidFill>
          <a:ln>
            <a:noFill/>
          </a:ln>
        </p:spPr>
        <p:txBody>
          <a:bodyPr rtlCol="0" anchor="ctr"/>
          <a:lstStyle/>
          <a:p>
            <a:endParaRPr/>
          </a:p>
        </p:txBody>
      </p:sp>
      <p:sp>
        <p:nvSpPr>
          <p:cNvPr id="3" name="SectionLabel"/>
          <p:cNvSpPr txBox="1"/>
          <p:nvPr/>
        </p:nvSpPr>
        <p:spPr>
          <a:xfrm>
            <a:off x="502920" y="365760"/>
            <a:ext cx="10186920" cy="274320"/>
          </a:xfrm>
          <a:prstGeom prst="rect">
            <a:avLst/>
          </a:prstGeom>
          <a:noFill/>
        </p:spPr>
        <p:txBody>
          <a:bodyPr wrap="square" lIns="45720" tIns="22860" rIns="45720" bIns="22860" anchor="t">
            <a:spAutoFit/>
          </a:bodyPr>
          <a:lstStyle/>
          <a:p>
            <a:pPr algn="l"/>
            <a:r>
              <a:rPr sz="1000" b="1" i="0">
                <a:solidFill>
                  <a:srgbClr val="00ADD0"/>
                </a:solidFill>
                <a:latin typeface="Calibri"/>
              </a:rPr>
              <a:t>03 · WHERE OLATHE STANDS</a:t>
            </a:r>
          </a:p>
        </p:txBody>
      </p:sp>
      <p:sp>
        <p:nvSpPr>
          <p:cNvPr id="4" name="Title"/>
          <p:cNvSpPr txBox="1"/>
          <p:nvPr/>
        </p:nvSpPr>
        <p:spPr>
          <a:xfrm>
            <a:off x="502920" y="658368"/>
            <a:ext cx="10186920" cy="548640"/>
          </a:xfrm>
          <a:prstGeom prst="rect">
            <a:avLst/>
          </a:prstGeom>
          <a:noFill/>
        </p:spPr>
        <p:txBody>
          <a:bodyPr wrap="square" lIns="45720" tIns="22860" rIns="45720" bIns="22860" anchor="t">
            <a:spAutoFit/>
          </a:bodyPr>
          <a:lstStyle/>
          <a:p>
            <a:pPr algn="l"/>
            <a:r>
              <a:rPr sz="2400" b="1" i="0">
                <a:solidFill>
                  <a:srgbClr val="FFFFFF"/>
                </a:solidFill>
                <a:latin typeface="Georgia"/>
              </a:rPr>
              <a:t>Three capacity measures at Olathe</a:t>
            </a:r>
          </a:p>
        </p:txBody>
      </p:sp>
      <p:sp>
        <p:nvSpPr>
          <p:cNvPr id="5" name="Subtitle"/>
          <p:cNvSpPr txBox="1"/>
          <p:nvPr/>
        </p:nvSpPr>
        <p:spPr>
          <a:xfrm>
            <a:off x="502920" y="1280160"/>
            <a:ext cx="10186920" cy="457200"/>
          </a:xfrm>
          <a:prstGeom prst="rect">
            <a:avLst/>
          </a:prstGeom>
          <a:noFill/>
        </p:spPr>
        <p:txBody>
          <a:bodyPr wrap="square" lIns="45720" tIns="22860" rIns="45720" bIns="22860" anchor="t">
            <a:spAutoFit/>
          </a:bodyPr>
          <a:lstStyle/>
          <a:p>
            <a:pPr algn="l"/>
            <a:r>
              <a:rPr sz="1300" b="0" i="1">
                <a:solidFill>
                  <a:srgbClr val="B0D0E8"/>
                </a:solidFill>
                <a:latin typeface="Georgia"/>
              </a:rPr>
              <a:t>Each answers a different question. Together they give a complete picture of the district’s facilities.</a:t>
            </a:r>
          </a:p>
        </p:txBody>
      </p:sp>
      <p:sp>
        <p:nvSpPr>
          <p:cNvPr id="10" name="Card1Bg"/>
          <p:cNvSpPr/>
          <p:nvPr/>
        </p:nvSpPr>
        <p:spPr>
          <a:xfrm>
            <a:off x="502920" y="2011680"/>
            <a:ext cx="3606800" cy="4088320"/>
          </a:xfrm>
          <a:prstGeom prst="rect">
            <a:avLst/>
          </a:prstGeom>
          <a:solidFill>
            <a:srgbClr val="F5F7F9"/>
          </a:solidFill>
          <a:ln>
            <a:noFill/>
          </a:ln>
        </p:spPr>
        <p:txBody>
          <a:bodyPr rtlCol="0" anchor="ctr"/>
          <a:lstStyle/>
          <a:p>
            <a:endParaRPr/>
          </a:p>
        </p:txBody>
      </p:sp>
      <p:sp>
        <p:nvSpPr>
          <p:cNvPr id="11" name="Card1Accent"/>
          <p:cNvSpPr/>
          <p:nvPr/>
        </p:nvSpPr>
        <p:spPr>
          <a:xfrm>
            <a:off x="502920" y="2011680"/>
            <a:ext cx="73152" cy="4088320"/>
          </a:xfrm>
          <a:prstGeom prst="rect">
            <a:avLst/>
          </a:prstGeom>
          <a:solidFill>
            <a:srgbClr val="00ADD0"/>
          </a:solidFill>
          <a:ln>
            <a:noFill/>
          </a:ln>
        </p:spPr>
        <p:txBody>
          <a:bodyPr rtlCol="0" anchor="ctr"/>
          <a:lstStyle/>
          <a:p>
            <a:endParaRPr/>
          </a:p>
        </p:txBody>
      </p:sp>
      <p:sp>
        <p:nvSpPr>
          <p:cNvPr id="12" name="Card1Circle"/>
          <p:cNvSpPr/>
          <p:nvPr/>
        </p:nvSpPr>
        <p:spPr>
          <a:xfrm>
            <a:off x="777240" y="2194560"/>
            <a:ext cx="365760" cy="365760"/>
          </a:xfrm>
          <a:prstGeom prst="ellipse">
            <a:avLst/>
          </a:prstGeom>
          <a:solidFill>
            <a:srgbClr val="00ADD0"/>
          </a:solidFill>
          <a:ln>
            <a:noFill/>
          </a:ln>
        </p:spPr>
        <p:txBody>
          <a:bodyPr lIns="0" tIns="0" rIns="0" bIns="0" rtlCol="0" anchor="ctr"/>
          <a:lstStyle/>
          <a:p>
            <a:pPr algn="ctr"/>
            <a:r>
              <a:rPr sz="1600" b="1" i="0">
                <a:solidFill>
                  <a:srgbClr val="FFFFFF"/>
                </a:solidFill>
                <a:latin typeface="Calibri"/>
              </a:rPr>
              <a:t>1</a:t>
            </a:r>
          </a:p>
        </p:txBody>
      </p:sp>
      <p:sp>
        <p:nvSpPr>
          <p:cNvPr id="13" name="Card1Title"/>
          <p:cNvSpPr txBox="1"/>
          <p:nvPr/>
        </p:nvSpPr>
        <p:spPr>
          <a:xfrm>
            <a:off x="777240" y="2651760"/>
            <a:ext cx="3195320" cy="411480"/>
          </a:xfrm>
          <a:prstGeom prst="rect">
            <a:avLst/>
          </a:prstGeom>
          <a:noFill/>
        </p:spPr>
        <p:txBody>
          <a:bodyPr wrap="square" lIns="45720" tIns="22860" rIns="45720" bIns="22860" anchor="t">
            <a:spAutoFit/>
          </a:bodyPr>
          <a:lstStyle/>
          <a:p>
            <a:pPr algn="l"/>
            <a:r>
              <a:rPr sz="1600" b="1" i="0">
                <a:solidFill>
                  <a:srgbClr val="165788"/>
                </a:solidFill>
                <a:latin typeface="Georgia"/>
              </a:rPr>
              <a:t>Functional Capacity</a:t>
            </a:r>
          </a:p>
        </p:txBody>
      </p:sp>
      <p:sp>
        <p:nvSpPr>
          <p:cNvPr id="14" name="Card1Body"/>
          <p:cNvSpPr txBox="1"/>
          <p:nvPr/>
        </p:nvSpPr>
        <p:spPr>
          <a:xfrm>
            <a:off x="777240" y="3063240"/>
            <a:ext cx="3195320" cy="2899600"/>
          </a:xfrm>
          <a:prstGeom prst="rect">
            <a:avLst/>
          </a:prstGeom>
          <a:noFill/>
        </p:spPr>
        <p:txBody>
          <a:bodyPr wrap="square" lIns="45720" tIns="22860" rIns="45720" bIns="22860" anchor="t">
            <a:spAutoFit/>
          </a:bodyPr>
          <a:lstStyle/>
          <a:p>
            <a:pPr algn="l">
              <a:lnSpc>
                <a:spcPct val="150000"/>
              </a:lnSpc>
            </a:pPr>
            <a:r>
              <a:rPr sz="1100" b="0" i="0">
                <a:solidFill>
                  <a:srgbClr val="1A1A1A"/>
                </a:solidFill>
                <a:latin typeface="Calibri"/>
              </a:rPr>
              <a:t>The primary internal planning number. Loads general classrooms at district target class size, with Title 1 / Non-Title 1 loading distinction. Room taxonomy distinguishes classroom, K-primary, specialty, and athletics spaces. Self-contained SpEd rooms tracked separately.</a:t>
            </a:r>
          </a:p>
        </p:txBody>
      </p:sp>
      <p:sp>
        <p:nvSpPr>
          <p:cNvPr id="15" name="Card2Bg"/>
          <p:cNvSpPr/>
          <p:nvPr/>
        </p:nvSpPr>
        <p:spPr>
          <a:xfrm>
            <a:off x="4292600" y="2011680"/>
            <a:ext cx="3606800" cy="4088320"/>
          </a:xfrm>
          <a:prstGeom prst="rect">
            <a:avLst/>
          </a:prstGeom>
          <a:solidFill>
            <a:srgbClr val="F5F7F9"/>
          </a:solidFill>
          <a:ln>
            <a:noFill/>
          </a:ln>
        </p:spPr>
        <p:txBody>
          <a:bodyPr rtlCol="0" anchor="ctr"/>
          <a:lstStyle/>
          <a:p>
            <a:endParaRPr/>
          </a:p>
        </p:txBody>
      </p:sp>
      <p:sp>
        <p:nvSpPr>
          <p:cNvPr id="16" name="Card2Accent"/>
          <p:cNvSpPr/>
          <p:nvPr/>
        </p:nvSpPr>
        <p:spPr>
          <a:xfrm>
            <a:off x="4292600" y="2011680"/>
            <a:ext cx="73152" cy="4088320"/>
          </a:xfrm>
          <a:prstGeom prst="rect">
            <a:avLst/>
          </a:prstGeom>
          <a:solidFill>
            <a:srgbClr val="00ADD0"/>
          </a:solidFill>
          <a:ln>
            <a:noFill/>
          </a:ln>
        </p:spPr>
        <p:txBody>
          <a:bodyPr rtlCol="0" anchor="ctr"/>
          <a:lstStyle/>
          <a:p>
            <a:endParaRPr/>
          </a:p>
        </p:txBody>
      </p:sp>
      <p:sp>
        <p:nvSpPr>
          <p:cNvPr id="17" name="Card2Circle"/>
          <p:cNvSpPr/>
          <p:nvPr/>
        </p:nvSpPr>
        <p:spPr>
          <a:xfrm>
            <a:off x="4566920" y="2194560"/>
            <a:ext cx="365760" cy="365760"/>
          </a:xfrm>
          <a:prstGeom prst="ellipse">
            <a:avLst/>
          </a:prstGeom>
          <a:solidFill>
            <a:srgbClr val="00ADD0"/>
          </a:solidFill>
          <a:ln>
            <a:noFill/>
          </a:ln>
        </p:spPr>
        <p:txBody>
          <a:bodyPr lIns="0" tIns="0" rIns="0" bIns="0" rtlCol="0" anchor="ctr"/>
          <a:lstStyle/>
          <a:p>
            <a:pPr algn="ctr"/>
            <a:r>
              <a:rPr sz="1600" b="1" i="0">
                <a:solidFill>
                  <a:srgbClr val="FFFFFF"/>
                </a:solidFill>
                <a:latin typeface="Calibri"/>
              </a:rPr>
              <a:t>2</a:t>
            </a:r>
          </a:p>
        </p:txBody>
      </p:sp>
      <p:sp>
        <p:nvSpPr>
          <p:cNvPr id="18" name="Card2Title"/>
          <p:cNvSpPr txBox="1"/>
          <p:nvPr/>
        </p:nvSpPr>
        <p:spPr>
          <a:xfrm>
            <a:off x="4566920" y="2651760"/>
            <a:ext cx="3195320" cy="411480"/>
          </a:xfrm>
          <a:prstGeom prst="rect">
            <a:avLst/>
          </a:prstGeom>
          <a:noFill/>
        </p:spPr>
        <p:txBody>
          <a:bodyPr wrap="square" lIns="45720" tIns="22860" rIns="45720" bIns="22860" anchor="t">
            <a:spAutoFit/>
          </a:bodyPr>
          <a:lstStyle/>
          <a:p>
            <a:pPr algn="l"/>
            <a:r>
              <a:rPr sz="1600" b="1" i="0">
                <a:solidFill>
                  <a:srgbClr val="165788"/>
                </a:solidFill>
                <a:latin typeface="Georgia"/>
              </a:rPr>
              <a:t>Room Utilization</a:t>
            </a:r>
          </a:p>
        </p:txBody>
      </p:sp>
      <p:sp>
        <p:nvSpPr>
          <p:cNvPr id="19" name="Card2Body"/>
          <p:cNvSpPr txBox="1"/>
          <p:nvPr/>
        </p:nvSpPr>
        <p:spPr>
          <a:xfrm>
            <a:off x="4566920" y="3063240"/>
            <a:ext cx="3195320" cy="2899600"/>
          </a:xfrm>
          <a:prstGeom prst="rect">
            <a:avLst/>
          </a:prstGeom>
          <a:noFill/>
        </p:spPr>
        <p:txBody>
          <a:bodyPr wrap="square" lIns="45720" tIns="22860" rIns="45720" bIns="22860" anchor="t">
            <a:spAutoFit/>
          </a:bodyPr>
          <a:lstStyle/>
          <a:p>
            <a:pPr algn="l">
              <a:lnSpc>
                <a:spcPct val="150000"/>
              </a:lnSpc>
            </a:pPr>
            <a:r>
              <a:rPr sz="1100" b="0" i="0">
                <a:solidFill>
                  <a:srgbClr val="1A1A1A"/>
                </a:solidFill>
                <a:latin typeface="Calibri"/>
              </a:rPr>
              <a:t>A finer-grained rate measure. Accounts for the variety of spaces (full classrooms, half-classrooms, quarter-classrooms) and how many periods each is used at secondary level. Complementary to functional capacity: a school can have low functional utilization but high room utilization.</a:t>
            </a:r>
          </a:p>
        </p:txBody>
      </p:sp>
      <p:sp>
        <p:nvSpPr>
          <p:cNvPr id="20" name="Card3Bg"/>
          <p:cNvSpPr/>
          <p:nvPr/>
        </p:nvSpPr>
        <p:spPr>
          <a:xfrm>
            <a:off x="8082280" y="2011680"/>
            <a:ext cx="3606800" cy="4088320"/>
          </a:xfrm>
          <a:prstGeom prst="rect">
            <a:avLst/>
          </a:prstGeom>
          <a:solidFill>
            <a:srgbClr val="F5F7F9"/>
          </a:solidFill>
          <a:ln>
            <a:noFill/>
          </a:ln>
        </p:spPr>
        <p:txBody>
          <a:bodyPr rtlCol="0" anchor="ctr"/>
          <a:lstStyle/>
          <a:p>
            <a:endParaRPr/>
          </a:p>
        </p:txBody>
      </p:sp>
      <p:sp>
        <p:nvSpPr>
          <p:cNvPr id="21" name="Card3Accent"/>
          <p:cNvSpPr/>
          <p:nvPr/>
        </p:nvSpPr>
        <p:spPr>
          <a:xfrm>
            <a:off x="8082280" y="2011680"/>
            <a:ext cx="73152" cy="4088320"/>
          </a:xfrm>
          <a:prstGeom prst="rect">
            <a:avLst/>
          </a:prstGeom>
          <a:solidFill>
            <a:srgbClr val="00ADD0"/>
          </a:solidFill>
          <a:ln>
            <a:noFill/>
          </a:ln>
        </p:spPr>
        <p:txBody>
          <a:bodyPr rtlCol="0" anchor="ctr"/>
          <a:lstStyle/>
          <a:p>
            <a:endParaRPr/>
          </a:p>
        </p:txBody>
      </p:sp>
      <p:sp>
        <p:nvSpPr>
          <p:cNvPr id="22" name="Card3Circle"/>
          <p:cNvSpPr/>
          <p:nvPr/>
        </p:nvSpPr>
        <p:spPr>
          <a:xfrm>
            <a:off x="8356600" y="2194560"/>
            <a:ext cx="365760" cy="365760"/>
          </a:xfrm>
          <a:prstGeom prst="ellipse">
            <a:avLst/>
          </a:prstGeom>
          <a:solidFill>
            <a:srgbClr val="00ADD0"/>
          </a:solidFill>
          <a:ln>
            <a:noFill/>
          </a:ln>
        </p:spPr>
        <p:txBody>
          <a:bodyPr lIns="0" tIns="0" rIns="0" bIns="0" rtlCol="0" anchor="ctr"/>
          <a:lstStyle/>
          <a:p>
            <a:pPr algn="ctr"/>
            <a:r>
              <a:rPr sz="1600" b="1" i="0">
                <a:solidFill>
                  <a:srgbClr val="FFFFFF"/>
                </a:solidFill>
                <a:latin typeface="Calibri"/>
              </a:rPr>
              <a:t>3</a:t>
            </a:r>
          </a:p>
        </p:txBody>
      </p:sp>
      <p:sp>
        <p:nvSpPr>
          <p:cNvPr id="23" name="Card3Title"/>
          <p:cNvSpPr txBox="1"/>
          <p:nvPr/>
        </p:nvSpPr>
        <p:spPr>
          <a:xfrm>
            <a:off x="8356600" y="2651760"/>
            <a:ext cx="3195320" cy="411480"/>
          </a:xfrm>
          <a:prstGeom prst="rect">
            <a:avLst/>
          </a:prstGeom>
          <a:noFill/>
        </p:spPr>
        <p:txBody>
          <a:bodyPr wrap="square" lIns="45720" tIns="22860" rIns="45720" bIns="22860" anchor="t">
            <a:spAutoFit/>
          </a:bodyPr>
          <a:lstStyle/>
          <a:p>
            <a:pPr algn="l"/>
            <a:r>
              <a:rPr sz="1600" b="1" i="0">
                <a:solidFill>
                  <a:srgbClr val="165788"/>
                </a:solidFill>
                <a:latin typeface="Georgia"/>
              </a:rPr>
              <a:t>Staffing Capacity</a:t>
            </a:r>
          </a:p>
        </p:txBody>
      </p:sp>
      <p:sp>
        <p:nvSpPr>
          <p:cNvPr id="24" name="Card3Body"/>
          <p:cNvSpPr txBox="1"/>
          <p:nvPr/>
        </p:nvSpPr>
        <p:spPr>
          <a:xfrm>
            <a:off x="8356600" y="3063240"/>
            <a:ext cx="3195320" cy="2899600"/>
          </a:xfrm>
          <a:prstGeom prst="rect">
            <a:avLst/>
          </a:prstGeom>
          <a:noFill/>
        </p:spPr>
        <p:txBody>
          <a:bodyPr wrap="square" lIns="45720" tIns="22860" rIns="45720" bIns="22860" anchor="t">
            <a:spAutoFit/>
          </a:bodyPr>
          <a:lstStyle/>
          <a:p>
            <a:pPr algn="l">
              <a:lnSpc>
                <a:spcPct val="150000"/>
              </a:lnSpc>
            </a:pPr>
            <a:r>
              <a:rPr sz="1100" b="0" i="0">
                <a:solidFill>
                  <a:srgbClr val="1A1A1A"/>
                </a:solidFill>
                <a:latin typeface="Calibri"/>
              </a:rPr>
              <a:t>Developed for Kansas HB 2553 compliance. Driven by teacher count times class-size guidelines (K-2: 22, Gr 3: 24, Gr 4-5: 26, Gr 6-12: 28). The most visible number published. 2026-27 total: 29,593 seats against 27,852 enrolled.</a:t>
            </a:r>
          </a:p>
        </p:txBody>
      </p:sp>
      <p:sp>
        <p:nvSpPr>
          <p:cNvPr id="25" name="FooterLine"/>
          <p:cNvSpPr/>
          <p:nvPr/>
        </p:nvSpPr>
        <p:spPr>
          <a:xfrm>
            <a:off x="502920" y="6236208"/>
            <a:ext cx="11186160" cy="13716"/>
          </a:xfrm>
          <a:prstGeom prst="rect">
            <a:avLst/>
          </a:prstGeom>
          <a:solidFill>
            <a:srgbClr val="00ADD0"/>
          </a:solidFill>
          <a:ln>
            <a:noFill/>
          </a:ln>
        </p:spPr>
        <p:txBody>
          <a:bodyPr rtlCol="0" anchor="ctr"/>
          <a:lstStyle/>
          <a:p>
            <a:endParaRPr/>
          </a:p>
        </p:txBody>
      </p:sp>
      <p:pic>
        <p:nvPicPr>
          <p:cNvPr id="26" name="Logo" descr="daa-logo.png"/>
          <p:cNvPicPr>
            <a:picLocks noChangeAspect="1"/>
          </p:cNvPicPr>
          <p:nvPr/>
        </p:nvPicPr>
        <p:blipFill>
          <a:blip r:embed="rId2"/>
          <a:stretch>
            <a:fillRect/>
          </a:stretch>
        </p:blipFill>
        <p:spPr>
          <a:xfrm>
            <a:off x="10545775" y="6355080"/>
            <a:ext cx="1143000" cy="300930"/>
          </a:xfrm>
          <a:prstGeom prst="rect">
            <a:avLst/>
          </a:prstGeom>
        </p:spPr>
      </p:pic>
      <p:sp>
        <p:nvSpPr>
          <p:cNvPr id="27" name="FooterText"/>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03 · Where Olathe Stands · Capacity Measures</a:t>
            </a:r>
          </a:p>
        </p:txBody>
      </p:sp>
      <p:sp>
        <p:nvSpPr>
          <p:cNvPr id="99" name="FooterText"/>
          <p:cNvSpPr/>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03 · Where Olathe Stands · p. 38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03 · WHERE OLATHE STANDS</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800" b="1" i="0">
                <a:solidFill>
                  <a:srgbClr val="165788"/>
                </a:solidFill>
                <a:latin typeface="Georgia"/>
              </a:rPr>
              <a:t>How we looked at Olathe's current forecasting practice</a:t>
            </a:r>
          </a:p>
        </p:txBody>
      </p:sp>
      <p:sp>
        <p:nvSpPr>
          <p:cNvPr id="4" name="Rectangle 3"/>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daa-logo.png"/>
          <p:cNvPicPr>
            <a:picLocks noChangeAspect="1"/>
          </p:cNvPicPr>
          <p:nvPr/>
        </p:nvPicPr>
        <p:blipFill>
          <a:blip r:embed="rId2"/>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03 · Where Olathe Stands · p. 39</a:t>
            </a:r>
          </a:p>
        </p:txBody>
      </p:sp>
      <p:sp>
        <p:nvSpPr>
          <p:cNvPr id="7" name="TextBox 6"/>
          <p:cNvSpPr txBox="1"/>
          <p:nvPr/>
        </p:nvSpPr>
        <p:spPr>
          <a:xfrm>
            <a:off x="502920" y="1691640"/>
            <a:ext cx="11155680" cy="640080"/>
          </a:xfrm>
          <a:prstGeom prst="rect">
            <a:avLst/>
          </a:prstGeom>
          <a:noFill/>
        </p:spPr>
        <p:txBody>
          <a:bodyPr wrap="square" lIns="45720" tIns="22860" rIns="45720" bIns="22860" anchor="t">
            <a:spAutoFit/>
          </a:bodyPr>
          <a:lstStyle/>
          <a:p>
            <a:pPr algn="l"/>
            <a:r>
              <a:rPr sz="1500" b="0" i="1">
                <a:solidFill>
                  <a:srgbClr val="165788"/>
                </a:solidFill>
                <a:latin typeface="Georgia"/>
              </a:rPr>
              <a:t>Not an audit. Not a critique. A structured way of walking through five dimensions that, in our experience, matter most for the kind of evidence-based facility planning the Task Force is working toward.</a:t>
            </a:r>
          </a:p>
        </p:txBody>
      </p:sp>
      <p:sp>
        <p:nvSpPr>
          <p:cNvPr id="8" name="Rectangle 7"/>
          <p:cNvSpPr/>
          <p:nvPr/>
        </p:nvSpPr>
        <p:spPr>
          <a:xfrm>
            <a:off x="502920" y="2651760"/>
            <a:ext cx="3611880" cy="329184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a:xfrm>
            <a:off x="502920" y="2651760"/>
            <a:ext cx="73152" cy="329184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777240" y="2926080"/>
            <a:ext cx="3154680" cy="548640"/>
          </a:xfrm>
          <a:prstGeom prst="rect">
            <a:avLst/>
          </a:prstGeom>
          <a:noFill/>
        </p:spPr>
        <p:txBody>
          <a:bodyPr wrap="square" lIns="45720" tIns="22860" rIns="45720" bIns="22860" anchor="t">
            <a:spAutoFit/>
          </a:bodyPr>
          <a:lstStyle/>
          <a:p>
            <a:pPr algn="l"/>
            <a:r>
              <a:rPr sz="1800" b="1" i="0">
                <a:solidFill>
                  <a:srgbClr val="165788"/>
                </a:solidFill>
                <a:latin typeface="Georgia"/>
              </a:rPr>
              <a:t>What we looked at</a:t>
            </a:r>
          </a:p>
        </p:txBody>
      </p:sp>
      <p:sp>
        <p:nvSpPr>
          <p:cNvPr id="11" name="TextBox 10"/>
          <p:cNvSpPr txBox="1"/>
          <p:nvPr/>
        </p:nvSpPr>
        <p:spPr>
          <a:xfrm>
            <a:off x="777240" y="3566160"/>
            <a:ext cx="3154680" cy="2194560"/>
          </a:xfrm>
          <a:prstGeom prst="rect">
            <a:avLst/>
          </a:prstGeom>
          <a:noFill/>
        </p:spPr>
        <p:txBody>
          <a:bodyPr wrap="square" lIns="45720" tIns="22860" rIns="45720" bIns="22860" anchor="t">
            <a:spAutoFit/>
          </a:bodyPr>
          <a:lstStyle/>
          <a:p>
            <a:pPr algn="l"/>
            <a:r>
              <a:rPr sz="1200" b="0" i="0">
                <a:solidFill>
                  <a:srgbClr val="1A1A1A"/>
                </a:solidFill>
                <a:latin typeface="Calibri"/>
              </a:rPr>
              <a:t>The district's internal forecasting workbook, the March 2026 open-enrollment narrative and staffing-capacity calculations, the room-by-room capacity inventory, the school rubric, the Boundary Study Group's historical materials, and the 2026 bond program documentation.</a:t>
            </a:r>
          </a:p>
        </p:txBody>
      </p:sp>
      <p:sp>
        <p:nvSpPr>
          <p:cNvPr id="12" name="Rectangle 11"/>
          <p:cNvSpPr/>
          <p:nvPr/>
        </p:nvSpPr>
        <p:spPr>
          <a:xfrm>
            <a:off x="4251960" y="2651760"/>
            <a:ext cx="3611880" cy="329184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a:xfrm>
            <a:off x="4251960" y="2651760"/>
            <a:ext cx="73152" cy="329184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526280" y="2926080"/>
            <a:ext cx="3154680" cy="548640"/>
          </a:xfrm>
          <a:prstGeom prst="rect">
            <a:avLst/>
          </a:prstGeom>
          <a:noFill/>
        </p:spPr>
        <p:txBody>
          <a:bodyPr wrap="square" lIns="45720" tIns="22860" rIns="45720" bIns="22860" anchor="t">
            <a:spAutoFit/>
          </a:bodyPr>
          <a:lstStyle/>
          <a:p>
            <a:pPr algn="l"/>
            <a:r>
              <a:rPr sz="1800" b="1" i="0">
                <a:solidFill>
                  <a:srgbClr val="165788"/>
                </a:solidFill>
                <a:latin typeface="Georgia"/>
              </a:rPr>
              <a:t>How we describe each one</a:t>
            </a:r>
          </a:p>
        </p:txBody>
      </p:sp>
      <p:sp>
        <p:nvSpPr>
          <p:cNvPr id="15" name="TextBox 14"/>
          <p:cNvSpPr txBox="1"/>
          <p:nvPr/>
        </p:nvSpPr>
        <p:spPr>
          <a:xfrm>
            <a:off x="4526280" y="3566160"/>
            <a:ext cx="3154680" cy="2194560"/>
          </a:xfrm>
          <a:prstGeom prst="rect">
            <a:avLst/>
          </a:prstGeom>
          <a:noFill/>
        </p:spPr>
        <p:txBody>
          <a:bodyPr wrap="square" lIns="45720" tIns="22860" rIns="45720" bIns="22860" anchor="t">
            <a:spAutoFit/>
          </a:bodyPr>
          <a:lstStyle/>
          <a:p>
            <a:pPr algn="l"/>
            <a:r>
              <a:rPr sz="1200" b="0" i="0">
                <a:solidFill>
                  <a:srgbClr val="1A1A1A"/>
                </a:solidFill>
                <a:latin typeface="Calibri"/>
              </a:rPr>
              <a:t>Two marks only: STRONG (already in line with good practice) or DEVELOPING (room to build further). No letter grades, no rank, no scorecard competition.</a:t>
            </a:r>
          </a:p>
        </p:txBody>
      </p:sp>
      <p:sp>
        <p:nvSpPr>
          <p:cNvPr id="16" name="Rectangle 15"/>
          <p:cNvSpPr/>
          <p:nvPr/>
        </p:nvSpPr>
        <p:spPr>
          <a:xfrm>
            <a:off x="8001000" y="2651760"/>
            <a:ext cx="3611880" cy="329184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Rectangle 16"/>
          <p:cNvSpPr/>
          <p:nvPr/>
        </p:nvSpPr>
        <p:spPr>
          <a:xfrm>
            <a:off x="8001000" y="2651760"/>
            <a:ext cx="73152" cy="329184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8275320" y="2926080"/>
            <a:ext cx="3154680" cy="548640"/>
          </a:xfrm>
          <a:prstGeom prst="rect">
            <a:avLst/>
          </a:prstGeom>
          <a:noFill/>
        </p:spPr>
        <p:txBody>
          <a:bodyPr wrap="square" lIns="45720" tIns="22860" rIns="45720" bIns="22860" anchor="t">
            <a:spAutoFit/>
          </a:bodyPr>
          <a:lstStyle/>
          <a:p>
            <a:pPr algn="l"/>
            <a:r>
              <a:rPr sz="1800" b="1" i="0">
                <a:solidFill>
                  <a:srgbClr val="165788"/>
                </a:solidFill>
                <a:latin typeface="Georgia"/>
              </a:rPr>
              <a:t>What this isn't</a:t>
            </a:r>
          </a:p>
        </p:txBody>
      </p:sp>
      <p:sp>
        <p:nvSpPr>
          <p:cNvPr id="19" name="TextBox 18"/>
          <p:cNvSpPr txBox="1"/>
          <p:nvPr/>
        </p:nvSpPr>
        <p:spPr>
          <a:xfrm>
            <a:off x="8275320" y="3566160"/>
            <a:ext cx="3154680" cy="2194560"/>
          </a:xfrm>
          <a:prstGeom prst="rect">
            <a:avLst/>
          </a:prstGeom>
          <a:noFill/>
        </p:spPr>
        <p:txBody>
          <a:bodyPr wrap="square" lIns="45720" tIns="22860" rIns="45720" bIns="22860" anchor="t">
            <a:spAutoFit/>
          </a:bodyPr>
          <a:lstStyle/>
          <a:p>
            <a:pPr algn="l"/>
            <a:r>
              <a:rPr sz="1200" b="0" i="0">
                <a:solidFill>
                  <a:srgbClr val="1A1A1A"/>
                </a:solidFill>
                <a:latin typeface="Calibri"/>
              </a:rPr>
              <a:t>Not a judgment about the staff doing the work today — they're doing good work. Not a comparison to any specific district. Just a structured read, offered in good faith.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E3C5F"/>
        </a:solidFill>
        <a:effectLst/>
      </p:bgPr>
    </p:bg>
    <p:spTree>
      <p:nvGrpSpPr>
        <p:cNvPr id="1" name=""/>
        <p:cNvGrpSpPr/>
        <p:nvPr/>
      </p:nvGrpSpPr>
      <p:grpSpPr>
        <a:xfrm>
          <a:off x="0" y="0"/>
          <a:ext cx="0" cy="0"/>
          <a:chOff x="0" y="0"/>
          <a:chExt cx="0" cy="0"/>
        </a:xfrm>
      </p:grpSpPr>
      <p:sp>
        <p:nvSpPr>
          <p:cNvPr id="2" name="TextBox 1"/>
          <p:cNvSpPr txBox="1"/>
          <p:nvPr/>
        </p:nvSpPr>
        <p:spPr>
          <a:xfrm>
            <a:off x="502920" y="1371600"/>
            <a:ext cx="2743200" cy="2194560"/>
          </a:xfrm>
          <a:prstGeom prst="rect">
            <a:avLst/>
          </a:prstGeom>
          <a:noFill/>
        </p:spPr>
        <p:txBody>
          <a:bodyPr wrap="square" lIns="45720" tIns="22860" rIns="45720" bIns="22860" anchor="t">
            <a:spAutoFit/>
          </a:bodyPr>
          <a:lstStyle/>
          <a:p>
            <a:pPr algn="l"/>
            <a:r>
              <a:rPr sz="14000" b="1" i="0">
                <a:solidFill>
                  <a:srgbClr val="00ADD0"/>
                </a:solidFill>
                <a:latin typeface="Georgia"/>
              </a:rPr>
              <a:t>01</a:t>
            </a:r>
          </a:p>
        </p:txBody>
      </p:sp>
      <p:sp>
        <p:nvSpPr>
          <p:cNvPr id="3" name="Rectangle 2"/>
          <p:cNvSpPr/>
          <p:nvPr/>
        </p:nvSpPr>
        <p:spPr>
          <a:xfrm>
            <a:off x="2743200" y="1463040"/>
            <a:ext cx="73152" cy="3931920"/>
          </a:xfrm>
          <a:prstGeom prst="rect">
            <a:avLst/>
          </a:prstGeom>
          <a:solidFill>
            <a:srgbClr val="00ADD0"/>
          </a:solidFill>
          <a:ln>
            <a:noFill/>
          </a:ln>
          <a:effectLst/>
        </p:spPr>
        <p:txBody>
          <a:bodyPr rtlCol="0" anchor="ctr"/>
          <a:lstStyle/>
          <a:p>
            <a:pPr algn="ctr"/>
            <a:endParaRPr/>
          </a:p>
        </p:txBody>
      </p:sp>
      <p:sp>
        <p:nvSpPr>
          <p:cNvPr id="4" name="TextBox 3"/>
          <p:cNvSpPr txBox="1"/>
          <p:nvPr/>
        </p:nvSpPr>
        <p:spPr>
          <a:xfrm>
            <a:off x="3063240" y="1463040"/>
            <a:ext cx="8229600" cy="365760"/>
          </a:xfrm>
          <a:prstGeom prst="rect">
            <a:avLst/>
          </a:prstGeom>
          <a:noFill/>
        </p:spPr>
        <p:txBody>
          <a:bodyPr wrap="square" lIns="45720" tIns="22860" rIns="45720" bIns="22860" anchor="t">
            <a:spAutoFit/>
          </a:bodyPr>
          <a:lstStyle/>
          <a:p>
            <a:pPr algn="l"/>
            <a:r>
              <a:rPr sz="1200" b="1" i="0">
                <a:solidFill>
                  <a:srgbClr val="00ADD0"/>
                </a:solidFill>
                <a:latin typeface="Calibri"/>
              </a:rPr>
              <a:t>CONTEXT SETTING</a:t>
            </a:r>
          </a:p>
        </p:txBody>
      </p:sp>
      <p:sp>
        <p:nvSpPr>
          <p:cNvPr id="5" name="TextBox 4"/>
          <p:cNvSpPr txBox="1"/>
          <p:nvPr/>
        </p:nvSpPr>
        <p:spPr>
          <a:xfrm>
            <a:off x="3063240" y="1828800"/>
            <a:ext cx="8778240" cy="2377440"/>
          </a:xfrm>
          <a:prstGeom prst="rect">
            <a:avLst/>
          </a:prstGeom>
          <a:noFill/>
        </p:spPr>
        <p:txBody>
          <a:bodyPr wrap="square" lIns="45720" tIns="22860" rIns="45720" bIns="22860" anchor="t">
            <a:spAutoFit/>
          </a:bodyPr>
          <a:lstStyle/>
          <a:p>
            <a:pPr algn="l"/>
            <a:r>
              <a:rPr sz="3600" b="1" i="0">
                <a:solidFill>
                  <a:srgbClr val="FFFFFF"/>
                </a:solidFill>
                <a:latin typeface="Georgia"/>
              </a:rPr>
              <a:t>What does Olathe</a:t>
            </a:r>
          </a:p>
          <a:p>
            <a:pPr algn="l"/>
            <a:r>
              <a:rPr sz="3600" b="1" i="0">
                <a:solidFill>
                  <a:srgbClr val="FFFFFF"/>
                </a:solidFill>
                <a:latin typeface="Georgia"/>
              </a:rPr>
              <a:t>look like today?</a:t>
            </a:r>
          </a:p>
        </p:txBody>
      </p:sp>
      <p:sp>
        <p:nvSpPr>
          <p:cNvPr id="6" name="TextBox 5"/>
          <p:cNvSpPr txBox="1"/>
          <p:nvPr/>
        </p:nvSpPr>
        <p:spPr>
          <a:xfrm>
            <a:off x="3063240" y="4572000"/>
            <a:ext cx="8778240" cy="731520"/>
          </a:xfrm>
          <a:prstGeom prst="rect">
            <a:avLst/>
          </a:prstGeom>
          <a:noFill/>
        </p:spPr>
        <p:txBody>
          <a:bodyPr wrap="square" lIns="45720" tIns="22860" rIns="45720" bIns="22860" anchor="t">
            <a:spAutoFit/>
          </a:bodyPr>
          <a:lstStyle/>
          <a:p>
            <a:pPr algn="l"/>
            <a:r>
              <a:rPr sz="1500" b="0" i="1">
                <a:solidFill>
                  <a:srgbClr val="CFE6F0"/>
                </a:solidFill>
                <a:latin typeface="Calibri"/>
              </a:rPr>
              <a:t>Demographics, enrollment trends, housing, and the forces shaping the district’s near-term trajectory.</a:t>
            </a:r>
          </a:p>
        </p:txBody>
      </p:sp>
      <p:sp>
        <p:nvSpPr>
          <p:cNvPr id="7" name="Rectangle 6"/>
          <p:cNvSpPr/>
          <p:nvPr/>
        </p:nvSpPr>
        <p:spPr>
          <a:xfrm>
            <a:off x="502920" y="6236208"/>
            <a:ext cx="11201400" cy="13716"/>
          </a:xfrm>
          <a:prstGeom prst="rect">
            <a:avLst/>
          </a:prstGeom>
          <a:solidFill>
            <a:srgbClr val="00ADD0"/>
          </a:solidFill>
          <a:ln>
            <a:noFill/>
          </a:ln>
          <a:effectLst/>
        </p:spPr>
        <p:txBody>
          <a:bodyPr rtlCol="0" anchor="ctr"/>
          <a:lstStyle/>
          <a:p>
            <a:pPr algn="ctr"/>
            <a:endParaRPr/>
          </a:p>
        </p:txBody>
      </p:sp>
      <p:pic>
        <p:nvPicPr>
          <p:cNvPr id="8" name="Picture 7" descr="daa-logo.png"/>
          <p:cNvPicPr>
            <a:picLocks noChangeAspect="1"/>
          </p:cNvPicPr>
          <p:nvPr/>
        </p:nvPicPr>
        <p:blipFill>
          <a:blip r:embed="rId2"/>
          <a:stretch>
            <a:fillRect/>
          </a:stretch>
        </p:blipFill>
        <p:spPr>
          <a:xfrm>
            <a:off x="10545775" y="6355080"/>
            <a:ext cx="1143000" cy="300930"/>
          </a:xfrm>
          <a:prstGeom prst="rect">
            <a:avLst/>
          </a:prstGeom>
        </p:spPr>
      </p:pic>
      <p:sp>
        <p:nvSpPr>
          <p:cNvPr id="9" name="TextBox 8"/>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A6A6A6"/>
                </a:solidFill>
                <a:latin typeface="Calibri"/>
              </a:rPr>
              <a:t>01 · Context Setting · p. 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ctionLabel"/>
          <p:cNvSpPr txBox="1"/>
          <p:nvPr/>
        </p:nvSpPr>
        <p:spPr>
          <a:xfrm>
            <a:off x="502920" y="365760"/>
            <a:ext cx="11155680" cy="274320"/>
          </a:xfrm>
          <a:prstGeom prst="rect">
            <a:avLst/>
          </a:prstGeom>
          <a:noFill/>
        </p:spPr>
        <p:txBody>
          <a:bodyPr wrap="square" lIns="45720" tIns="22860" rIns="45720" bIns="22860" anchor="t">
            <a:spAutoFit/>
          </a:bodyPr>
          <a:lstStyle/>
          <a:p>
            <a:r>
              <a:rPr sz="1000" b="1">
                <a:solidFill>
                  <a:srgbClr val="00ADD0"/>
                </a:solidFill>
                <a:latin typeface="Calibri"/>
              </a:rPr>
              <a:t>03 · WHERE OLATHE STANDS</a:t>
            </a:r>
          </a:p>
        </p:txBody>
      </p:sp>
      <p:sp>
        <p:nvSpPr>
          <p:cNvPr id="3" name="Title"/>
          <p:cNvSpPr txBox="1"/>
          <p:nvPr/>
        </p:nvSpPr>
        <p:spPr>
          <a:xfrm>
            <a:off x="502920" y="658368"/>
            <a:ext cx="11155680" cy="477054"/>
          </a:xfrm>
          <a:prstGeom prst="rect">
            <a:avLst/>
          </a:prstGeom>
          <a:noFill/>
        </p:spPr>
        <p:txBody>
          <a:bodyPr wrap="square" lIns="45720" tIns="22860" rIns="45720" bIns="22860" anchor="t">
            <a:spAutoFit/>
          </a:bodyPr>
          <a:lstStyle/>
          <a:p>
            <a:r>
              <a:rPr lang="en-US" sz="2800" b="1" dirty="0">
                <a:solidFill>
                  <a:srgbClr val="165788"/>
                </a:solidFill>
                <a:latin typeface="Georgia"/>
              </a:rPr>
              <a:t>Documentation and methodology</a:t>
            </a:r>
          </a:p>
        </p:txBody>
      </p:sp>
      <p:sp>
        <p:nvSpPr>
          <p:cNvPr id="4" name="Subtitle"/>
          <p:cNvSpPr txBox="1"/>
          <p:nvPr/>
        </p:nvSpPr>
        <p:spPr>
          <a:xfrm>
            <a:off x="502920" y="1280160"/>
            <a:ext cx="11155680" cy="365760"/>
          </a:xfrm>
          <a:prstGeom prst="rect">
            <a:avLst/>
          </a:prstGeom>
          <a:noFill/>
        </p:spPr>
        <p:txBody>
          <a:bodyPr wrap="square" lIns="45720" tIns="22860" rIns="45720" bIns="22860" anchor="t">
            <a:spAutoFit/>
          </a:bodyPr>
          <a:lstStyle/>
          <a:p>
            <a:r>
              <a:rPr sz="1400" i="1" dirty="0">
                <a:solidFill>
                  <a:srgbClr val="165788"/>
                </a:solidFill>
                <a:latin typeface="Georgia"/>
              </a:rPr>
              <a:t>Two dimensions where Olathe’s practice is already strong.</a:t>
            </a:r>
          </a:p>
        </p:txBody>
      </p:sp>
      <p:sp>
        <p:nvSpPr>
          <p:cNvPr id="10" name="Card1Bg"/>
          <p:cNvSpPr/>
          <p:nvPr/>
        </p:nvSpPr>
        <p:spPr>
          <a:xfrm>
            <a:off x="502920" y="1828800"/>
            <a:ext cx="5394960" cy="4114800"/>
          </a:xfrm>
          <a:prstGeom prst="rect">
            <a:avLst/>
          </a:prstGeom>
          <a:solidFill>
            <a:srgbClr val="F5F7F9"/>
          </a:solidFill>
          <a:ln>
            <a:noFill/>
          </a:ln>
        </p:spPr>
        <p:txBody>
          <a:bodyPr rtlCol="0" anchor="ctr"/>
          <a:lstStyle/>
          <a:p>
            <a:endParaRPr/>
          </a:p>
        </p:txBody>
      </p:sp>
      <p:sp>
        <p:nvSpPr>
          <p:cNvPr id="11" name="Card1Accent"/>
          <p:cNvSpPr/>
          <p:nvPr/>
        </p:nvSpPr>
        <p:spPr>
          <a:xfrm>
            <a:off x="502920" y="1828800"/>
            <a:ext cx="73152" cy="4114800"/>
          </a:xfrm>
          <a:prstGeom prst="rect">
            <a:avLst/>
          </a:prstGeom>
          <a:solidFill>
            <a:srgbClr val="00ADD0"/>
          </a:solidFill>
          <a:ln>
            <a:noFill/>
          </a:ln>
        </p:spPr>
        <p:txBody>
          <a:bodyPr rtlCol="0" anchor="ctr"/>
          <a:lstStyle/>
          <a:p>
            <a:endParaRPr/>
          </a:p>
        </p:txBody>
      </p:sp>
      <p:sp>
        <p:nvSpPr>
          <p:cNvPr id="12" name="Card1DimLabel"/>
          <p:cNvSpPr txBox="1"/>
          <p:nvPr/>
        </p:nvSpPr>
        <p:spPr>
          <a:xfrm>
            <a:off x="777240" y="1920240"/>
            <a:ext cx="4937760" cy="274320"/>
          </a:xfrm>
          <a:prstGeom prst="rect">
            <a:avLst/>
          </a:prstGeom>
          <a:noFill/>
        </p:spPr>
        <p:txBody>
          <a:bodyPr wrap="square" lIns="45720" tIns="22860" rIns="45720" bIns="22860" anchor="t">
            <a:spAutoFit/>
          </a:bodyPr>
          <a:lstStyle/>
          <a:p>
            <a:r>
              <a:rPr sz="1000" b="1">
                <a:solidFill>
                  <a:srgbClr val="00ADD0"/>
                </a:solidFill>
                <a:latin typeface="Calibri"/>
              </a:rPr>
              <a:t>DIMENSION 01</a:t>
            </a:r>
          </a:p>
        </p:txBody>
      </p:sp>
      <p:sp>
        <p:nvSpPr>
          <p:cNvPr id="13" name="Card1Title"/>
          <p:cNvSpPr txBox="1"/>
          <p:nvPr/>
        </p:nvSpPr>
        <p:spPr>
          <a:xfrm>
            <a:off x="777240" y="2194560"/>
            <a:ext cx="4937760" cy="457200"/>
          </a:xfrm>
          <a:prstGeom prst="rect">
            <a:avLst/>
          </a:prstGeom>
          <a:noFill/>
        </p:spPr>
        <p:txBody>
          <a:bodyPr wrap="square" lIns="45720" tIns="22860" rIns="45720" bIns="22860" anchor="t">
            <a:spAutoFit/>
          </a:bodyPr>
          <a:lstStyle/>
          <a:p>
            <a:r>
              <a:rPr sz="1800" b="1">
                <a:solidFill>
                  <a:srgbClr val="165788"/>
                </a:solidFill>
                <a:latin typeface="Georgia"/>
              </a:rPr>
              <a:t>Documentation Maturity</a:t>
            </a:r>
          </a:p>
        </p:txBody>
      </p:sp>
      <p:sp>
        <p:nvSpPr>
          <p:cNvPr id="14" name="Card1Body"/>
          <p:cNvSpPr txBox="1"/>
          <p:nvPr/>
        </p:nvSpPr>
        <p:spPr>
          <a:xfrm>
            <a:off x="777240" y="2743200"/>
            <a:ext cx="4937760" cy="2468880"/>
          </a:xfrm>
          <a:prstGeom prst="rect">
            <a:avLst/>
          </a:prstGeom>
          <a:noFill/>
        </p:spPr>
        <p:txBody>
          <a:bodyPr wrap="square" lIns="45720" tIns="22860" rIns="45720" bIns="22860" anchor="t">
            <a:spAutoFit/>
          </a:bodyPr>
          <a:lstStyle/>
          <a:p>
            <a:pPr>
              <a:lnSpc>
                <a:spcPct val="120000"/>
              </a:lnSpc>
            </a:pPr>
            <a:r>
              <a:rPr sz="1100" dirty="0">
                <a:solidFill>
                  <a:srgbClr val="1A1A1A"/>
                </a:solidFill>
                <a:latin typeface="Calibri"/>
              </a:rPr>
              <a:t>The forecasting workbook and capacity inventory are preserved year over year in the same structure, making it possible to compare assumptions and outputs across vintages directly. The school rubric is documented with explicit indicators and weights. This meets the standard most peer districts lack.</a:t>
            </a:r>
          </a:p>
        </p:txBody>
      </p:sp>
      <p:sp>
        <p:nvSpPr>
          <p:cNvPr id="15" name="Card1VerdictBg"/>
          <p:cNvSpPr/>
          <p:nvPr/>
        </p:nvSpPr>
        <p:spPr>
          <a:xfrm>
            <a:off x="777240" y="5303520"/>
            <a:ext cx="4937760" cy="457200"/>
          </a:xfrm>
          <a:prstGeom prst="rect">
            <a:avLst/>
          </a:prstGeom>
          <a:solidFill>
            <a:srgbClr val="E8F5E9"/>
          </a:solidFill>
          <a:ln>
            <a:noFill/>
          </a:ln>
        </p:spPr>
        <p:txBody>
          <a:bodyPr rtlCol="0" anchor="ctr"/>
          <a:lstStyle/>
          <a:p>
            <a:endParaRPr/>
          </a:p>
        </p:txBody>
      </p:sp>
      <p:sp>
        <p:nvSpPr>
          <p:cNvPr id="16" name="Card1Verdict"/>
          <p:cNvSpPr txBox="1"/>
          <p:nvPr/>
        </p:nvSpPr>
        <p:spPr>
          <a:xfrm>
            <a:off x="777240" y="5303520"/>
            <a:ext cx="4937760" cy="457200"/>
          </a:xfrm>
          <a:prstGeom prst="rect">
            <a:avLst/>
          </a:prstGeom>
          <a:noFill/>
        </p:spPr>
        <p:txBody>
          <a:bodyPr wrap="square" lIns="45720" tIns="22860" rIns="45720" bIns="22860" anchor="ctr">
            <a:spAutoFit/>
          </a:bodyPr>
          <a:lstStyle/>
          <a:p>
            <a:pPr algn="ctr"/>
            <a:r>
              <a:rPr sz="1400" b="1">
                <a:solidFill>
                  <a:srgbClr val="165788"/>
                </a:solidFill>
                <a:latin typeface="Calibri"/>
              </a:rPr>
              <a:t>STRONG</a:t>
            </a:r>
          </a:p>
        </p:txBody>
      </p:sp>
      <p:sp>
        <p:nvSpPr>
          <p:cNvPr id="20" name="Card2Bg"/>
          <p:cNvSpPr/>
          <p:nvPr/>
        </p:nvSpPr>
        <p:spPr>
          <a:xfrm>
            <a:off x="6096000" y="1828800"/>
            <a:ext cx="5394960" cy="4114800"/>
          </a:xfrm>
          <a:prstGeom prst="rect">
            <a:avLst/>
          </a:prstGeom>
          <a:solidFill>
            <a:srgbClr val="F5F7F9"/>
          </a:solidFill>
          <a:ln>
            <a:noFill/>
          </a:ln>
        </p:spPr>
        <p:txBody>
          <a:bodyPr rtlCol="0" anchor="ctr"/>
          <a:lstStyle/>
          <a:p>
            <a:endParaRPr/>
          </a:p>
        </p:txBody>
      </p:sp>
      <p:sp>
        <p:nvSpPr>
          <p:cNvPr id="21" name="Card2Accent"/>
          <p:cNvSpPr/>
          <p:nvPr/>
        </p:nvSpPr>
        <p:spPr>
          <a:xfrm>
            <a:off x="6096000" y="1828800"/>
            <a:ext cx="73152" cy="4114800"/>
          </a:xfrm>
          <a:prstGeom prst="rect">
            <a:avLst/>
          </a:prstGeom>
          <a:solidFill>
            <a:srgbClr val="00ADD0"/>
          </a:solidFill>
          <a:ln>
            <a:noFill/>
          </a:ln>
        </p:spPr>
        <p:txBody>
          <a:bodyPr rtlCol="0" anchor="ctr"/>
          <a:lstStyle/>
          <a:p>
            <a:endParaRPr/>
          </a:p>
        </p:txBody>
      </p:sp>
      <p:sp>
        <p:nvSpPr>
          <p:cNvPr id="22" name="Card2DimLabel"/>
          <p:cNvSpPr txBox="1"/>
          <p:nvPr/>
        </p:nvSpPr>
        <p:spPr>
          <a:xfrm>
            <a:off x="6370320" y="1920240"/>
            <a:ext cx="4937760" cy="274320"/>
          </a:xfrm>
          <a:prstGeom prst="rect">
            <a:avLst/>
          </a:prstGeom>
          <a:noFill/>
        </p:spPr>
        <p:txBody>
          <a:bodyPr wrap="square" lIns="45720" tIns="22860" rIns="45720" bIns="22860" anchor="t">
            <a:spAutoFit/>
          </a:bodyPr>
          <a:lstStyle/>
          <a:p>
            <a:r>
              <a:rPr sz="1000" b="1">
                <a:solidFill>
                  <a:srgbClr val="00ADD0"/>
                </a:solidFill>
                <a:latin typeface="Calibri"/>
              </a:rPr>
              <a:t>DIMENSION 02</a:t>
            </a:r>
          </a:p>
        </p:txBody>
      </p:sp>
      <p:sp>
        <p:nvSpPr>
          <p:cNvPr id="23" name="Card2Title"/>
          <p:cNvSpPr txBox="1"/>
          <p:nvPr/>
        </p:nvSpPr>
        <p:spPr>
          <a:xfrm>
            <a:off x="6370320" y="2194560"/>
            <a:ext cx="4937760" cy="457200"/>
          </a:xfrm>
          <a:prstGeom prst="rect">
            <a:avLst/>
          </a:prstGeom>
          <a:noFill/>
        </p:spPr>
        <p:txBody>
          <a:bodyPr wrap="square" lIns="45720" tIns="22860" rIns="45720" bIns="22860" anchor="t">
            <a:spAutoFit/>
          </a:bodyPr>
          <a:lstStyle/>
          <a:p>
            <a:r>
              <a:rPr sz="1800" b="1">
                <a:solidFill>
                  <a:srgbClr val="165788"/>
                </a:solidFill>
                <a:latin typeface="Georgia"/>
              </a:rPr>
              <a:t>Methodological Rigor</a:t>
            </a:r>
          </a:p>
        </p:txBody>
      </p:sp>
      <p:sp>
        <p:nvSpPr>
          <p:cNvPr id="24" name="Card2Body"/>
          <p:cNvSpPr txBox="1"/>
          <p:nvPr/>
        </p:nvSpPr>
        <p:spPr>
          <a:xfrm>
            <a:off x="6370320" y="2743200"/>
            <a:ext cx="4937760" cy="2468880"/>
          </a:xfrm>
          <a:prstGeom prst="rect">
            <a:avLst/>
          </a:prstGeom>
          <a:noFill/>
        </p:spPr>
        <p:txBody>
          <a:bodyPr wrap="square" lIns="45720" tIns="22860" rIns="45720" bIns="22860" anchor="t">
            <a:spAutoFit/>
          </a:bodyPr>
          <a:lstStyle/>
          <a:p>
            <a:pPr>
              <a:lnSpc>
                <a:spcPct val="120000"/>
              </a:lnSpc>
            </a:pPr>
            <a:r>
              <a:rPr sz="1100" dirty="0">
                <a:solidFill>
                  <a:srgbClr val="1A1A1A"/>
                </a:solidFill>
                <a:latin typeface="Calibri"/>
              </a:rPr>
              <a:t>The hybrid subdivision-based cohort-progression method with housing-pipeline overlay is the right method for Olathe’s size and growth profile. Three-year averaged GPRs are a sensible smoothing choice. The geocoded-permit-to-attendance-area linkage gives spatial granularity few peers achieve in-house. District-total accuracy of 99.2% in 2024-25.</a:t>
            </a:r>
          </a:p>
        </p:txBody>
      </p:sp>
      <p:sp>
        <p:nvSpPr>
          <p:cNvPr id="25" name="Card2VerdictBg"/>
          <p:cNvSpPr/>
          <p:nvPr/>
        </p:nvSpPr>
        <p:spPr>
          <a:xfrm>
            <a:off x="6370320" y="5303520"/>
            <a:ext cx="4937760" cy="457200"/>
          </a:xfrm>
          <a:prstGeom prst="rect">
            <a:avLst/>
          </a:prstGeom>
          <a:solidFill>
            <a:srgbClr val="E8F5E9"/>
          </a:solidFill>
          <a:ln>
            <a:noFill/>
          </a:ln>
        </p:spPr>
        <p:txBody>
          <a:bodyPr rtlCol="0" anchor="ctr"/>
          <a:lstStyle/>
          <a:p>
            <a:endParaRPr/>
          </a:p>
        </p:txBody>
      </p:sp>
      <p:sp>
        <p:nvSpPr>
          <p:cNvPr id="26" name="Card2Verdict"/>
          <p:cNvSpPr txBox="1"/>
          <p:nvPr/>
        </p:nvSpPr>
        <p:spPr>
          <a:xfrm>
            <a:off x="6370320" y="5303520"/>
            <a:ext cx="4937760" cy="457200"/>
          </a:xfrm>
          <a:prstGeom prst="rect">
            <a:avLst/>
          </a:prstGeom>
          <a:noFill/>
        </p:spPr>
        <p:txBody>
          <a:bodyPr wrap="square" lIns="45720" tIns="22860" rIns="45720" bIns="22860" anchor="ctr">
            <a:spAutoFit/>
          </a:bodyPr>
          <a:lstStyle/>
          <a:p>
            <a:pPr algn="ctr"/>
            <a:r>
              <a:rPr sz="1400" b="1">
                <a:solidFill>
                  <a:srgbClr val="165788"/>
                </a:solidFill>
                <a:latin typeface="Calibri"/>
              </a:rPr>
              <a:t>STRONG</a:t>
            </a:r>
          </a:p>
        </p:txBody>
      </p:sp>
      <p:sp>
        <p:nvSpPr>
          <p:cNvPr id="50" name="FooterLine"/>
          <p:cNvSpPr/>
          <p:nvPr/>
        </p:nvSpPr>
        <p:spPr>
          <a:xfrm>
            <a:off x="502920" y="6236208"/>
            <a:ext cx="11201400" cy="13716"/>
          </a:xfrm>
          <a:prstGeom prst="rect">
            <a:avLst/>
          </a:prstGeom>
          <a:solidFill>
            <a:srgbClr val="00ADD0"/>
          </a:solidFill>
          <a:ln>
            <a:noFill/>
          </a:ln>
        </p:spPr>
        <p:txBody>
          <a:bodyPr rtlCol="0" anchor="ctr"/>
          <a:lstStyle/>
          <a:p>
            <a:endParaRPr/>
          </a:p>
        </p:txBody>
      </p:sp>
      <p:pic>
        <p:nvPicPr>
          <p:cNvPr id="51" name="Logo" descr="daa-logo.png"/>
          <p:cNvPicPr>
            <a:picLocks noChangeAspect="1"/>
          </p:cNvPicPr>
          <p:nvPr/>
        </p:nvPicPr>
        <p:blipFill>
          <a:blip r:embed="rId2"/>
          <a:stretch>
            <a:fillRect/>
          </a:stretch>
        </p:blipFill>
        <p:spPr>
          <a:xfrm>
            <a:off x="10545775" y="6355080"/>
            <a:ext cx="1143000" cy="300930"/>
          </a:xfrm>
          <a:prstGeom prst="rect">
            <a:avLst/>
          </a:prstGeom>
        </p:spPr>
      </p:pic>
      <p:sp>
        <p:nvSpPr>
          <p:cNvPr id="52" name="FooterText"/>
          <p:cNvSpPr txBox="1"/>
          <p:nvPr/>
        </p:nvSpPr>
        <p:spPr>
          <a:xfrm>
            <a:off x="502920" y="6382512"/>
            <a:ext cx="7315200" cy="274320"/>
          </a:xfrm>
          <a:prstGeom prst="rect">
            <a:avLst/>
          </a:prstGeom>
          <a:noFill/>
        </p:spPr>
        <p:txBody>
          <a:bodyPr wrap="square" lIns="45720" tIns="22860" rIns="45720" bIns="22860" anchor="t">
            <a:spAutoFit/>
          </a:bodyPr>
          <a:lstStyle/>
          <a:p>
            <a:r>
              <a:rPr sz="900" i="1">
                <a:solidFill>
                  <a:srgbClr val="4D4D4D"/>
                </a:solidFill>
                <a:latin typeface="Calibri"/>
              </a:rPr>
              <a:t>03 · Where Olathe Stands · Dimensions 1-2</a:t>
            </a:r>
          </a:p>
        </p:txBody>
      </p:sp>
      <p:sp>
        <p:nvSpPr>
          <p:cNvPr id="99" name="FooterText"/>
          <p:cNvSpPr/>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03 · Where Olathe Stands · p. 40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ctionLabel"/>
          <p:cNvSpPr txBox="1"/>
          <p:nvPr/>
        </p:nvSpPr>
        <p:spPr>
          <a:xfrm>
            <a:off x="502920" y="365760"/>
            <a:ext cx="11155680" cy="274320"/>
          </a:xfrm>
          <a:prstGeom prst="rect">
            <a:avLst/>
          </a:prstGeom>
          <a:noFill/>
        </p:spPr>
        <p:txBody>
          <a:bodyPr wrap="square" lIns="45720" tIns="22860" rIns="45720" bIns="22860" anchor="t">
            <a:spAutoFit/>
          </a:bodyPr>
          <a:lstStyle/>
          <a:p>
            <a:r>
              <a:rPr sz="1000" b="1">
                <a:solidFill>
                  <a:srgbClr val="00ADD0"/>
                </a:solidFill>
                <a:latin typeface="Calibri"/>
              </a:rPr>
              <a:t>03 · WHERE OLATHE STANDS</a:t>
            </a:r>
          </a:p>
        </p:txBody>
      </p:sp>
      <p:sp>
        <p:nvSpPr>
          <p:cNvPr id="3" name="Title"/>
          <p:cNvSpPr txBox="1"/>
          <p:nvPr/>
        </p:nvSpPr>
        <p:spPr>
          <a:xfrm>
            <a:off x="502920" y="658368"/>
            <a:ext cx="11155680" cy="477054"/>
          </a:xfrm>
          <a:prstGeom prst="rect">
            <a:avLst/>
          </a:prstGeom>
          <a:noFill/>
        </p:spPr>
        <p:txBody>
          <a:bodyPr wrap="square" lIns="45720" tIns="22860" rIns="45720" bIns="22860" anchor="t">
            <a:spAutoFit/>
          </a:bodyPr>
          <a:lstStyle/>
          <a:p>
            <a:r>
              <a:rPr lang="en-US" sz="2800" b="1" dirty="0">
                <a:solidFill>
                  <a:srgbClr val="165788"/>
                </a:solidFill>
                <a:latin typeface="Georgia"/>
              </a:rPr>
              <a:t>Decision linkage and subgroup visibility</a:t>
            </a:r>
          </a:p>
        </p:txBody>
      </p:sp>
      <p:sp>
        <p:nvSpPr>
          <p:cNvPr id="4" name="Subtitle"/>
          <p:cNvSpPr txBox="1"/>
          <p:nvPr/>
        </p:nvSpPr>
        <p:spPr>
          <a:xfrm>
            <a:off x="502920" y="1280160"/>
            <a:ext cx="11155680" cy="365760"/>
          </a:xfrm>
          <a:prstGeom prst="rect">
            <a:avLst/>
          </a:prstGeom>
          <a:noFill/>
        </p:spPr>
        <p:txBody>
          <a:bodyPr wrap="square" lIns="45720" tIns="22860" rIns="45720" bIns="22860" anchor="t">
            <a:spAutoFit/>
          </a:bodyPr>
          <a:lstStyle/>
          <a:p>
            <a:r>
              <a:rPr sz="1400" i="1" dirty="0">
                <a:solidFill>
                  <a:srgbClr val="165788"/>
                </a:solidFill>
                <a:latin typeface="Georgia"/>
              </a:rPr>
              <a:t>One strength, one natural place to build.</a:t>
            </a:r>
          </a:p>
        </p:txBody>
      </p:sp>
      <p:sp>
        <p:nvSpPr>
          <p:cNvPr id="10" name="Card1Bg"/>
          <p:cNvSpPr/>
          <p:nvPr/>
        </p:nvSpPr>
        <p:spPr>
          <a:xfrm>
            <a:off x="502920" y="1828800"/>
            <a:ext cx="5394960" cy="4114800"/>
          </a:xfrm>
          <a:prstGeom prst="rect">
            <a:avLst/>
          </a:prstGeom>
          <a:solidFill>
            <a:srgbClr val="F5F7F9"/>
          </a:solidFill>
          <a:ln>
            <a:noFill/>
          </a:ln>
        </p:spPr>
        <p:txBody>
          <a:bodyPr rtlCol="0" anchor="ctr"/>
          <a:lstStyle/>
          <a:p>
            <a:endParaRPr/>
          </a:p>
        </p:txBody>
      </p:sp>
      <p:sp>
        <p:nvSpPr>
          <p:cNvPr id="11" name="Card1Accent"/>
          <p:cNvSpPr/>
          <p:nvPr/>
        </p:nvSpPr>
        <p:spPr>
          <a:xfrm>
            <a:off x="502920" y="1828800"/>
            <a:ext cx="73152" cy="4114800"/>
          </a:xfrm>
          <a:prstGeom prst="rect">
            <a:avLst/>
          </a:prstGeom>
          <a:solidFill>
            <a:srgbClr val="00ADD0"/>
          </a:solidFill>
          <a:ln>
            <a:noFill/>
          </a:ln>
        </p:spPr>
        <p:txBody>
          <a:bodyPr rtlCol="0" anchor="ctr"/>
          <a:lstStyle/>
          <a:p>
            <a:endParaRPr/>
          </a:p>
        </p:txBody>
      </p:sp>
      <p:sp>
        <p:nvSpPr>
          <p:cNvPr id="12" name="Card1DimLabel"/>
          <p:cNvSpPr txBox="1"/>
          <p:nvPr/>
        </p:nvSpPr>
        <p:spPr>
          <a:xfrm>
            <a:off x="777240" y="1920240"/>
            <a:ext cx="4937760" cy="274320"/>
          </a:xfrm>
          <a:prstGeom prst="rect">
            <a:avLst/>
          </a:prstGeom>
          <a:noFill/>
        </p:spPr>
        <p:txBody>
          <a:bodyPr wrap="square" lIns="45720" tIns="22860" rIns="45720" bIns="22860" anchor="t">
            <a:spAutoFit/>
          </a:bodyPr>
          <a:lstStyle/>
          <a:p>
            <a:r>
              <a:rPr sz="1000" b="1">
                <a:solidFill>
                  <a:srgbClr val="00ADD0"/>
                </a:solidFill>
                <a:latin typeface="Calibri"/>
              </a:rPr>
              <a:t>DIMENSION 03</a:t>
            </a:r>
          </a:p>
        </p:txBody>
      </p:sp>
      <p:sp>
        <p:nvSpPr>
          <p:cNvPr id="13" name="Card1Title"/>
          <p:cNvSpPr txBox="1"/>
          <p:nvPr/>
        </p:nvSpPr>
        <p:spPr>
          <a:xfrm>
            <a:off x="777240" y="2194560"/>
            <a:ext cx="4937760" cy="457200"/>
          </a:xfrm>
          <a:prstGeom prst="rect">
            <a:avLst/>
          </a:prstGeom>
          <a:noFill/>
        </p:spPr>
        <p:txBody>
          <a:bodyPr wrap="square" lIns="45720" tIns="22860" rIns="45720" bIns="22860" anchor="t">
            <a:spAutoFit/>
          </a:bodyPr>
          <a:lstStyle/>
          <a:p>
            <a:r>
              <a:rPr sz="1800" b="1">
                <a:solidFill>
                  <a:srgbClr val="165788"/>
                </a:solidFill>
                <a:latin typeface="Georgia"/>
              </a:rPr>
              <a:t>Decision Linkage</a:t>
            </a:r>
          </a:p>
        </p:txBody>
      </p:sp>
      <p:sp>
        <p:nvSpPr>
          <p:cNvPr id="14" name="Card1Body"/>
          <p:cNvSpPr txBox="1"/>
          <p:nvPr/>
        </p:nvSpPr>
        <p:spPr>
          <a:xfrm>
            <a:off x="777240" y="2743200"/>
            <a:ext cx="4937760" cy="2468880"/>
          </a:xfrm>
          <a:prstGeom prst="rect">
            <a:avLst/>
          </a:prstGeom>
          <a:noFill/>
        </p:spPr>
        <p:txBody>
          <a:bodyPr wrap="square" lIns="45720" tIns="22860" rIns="45720" bIns="22860" anchor="t">
            <a:spAutoFit/>
          </a:bodyPr>
          <a:lstStyle/>
          <a:p>
            <a:pPr>
              <a:lnSpc>
                <a:spcPct val="120000"/>
              </a:lnSpc>
            </a:pPr>
            <a:r>
              <a:rPr sz="1100" dirty="0">
                <a:solidFill>
                  <a:srgbClr val="1A1A1A"/>
                </a:solidFill>
                <a:latin typeface="Calibri"/>
              </a:rPr>
              <a:t>Utilization is reported at both the current year and end of forecast horizon. The Planning Area structure ties analytical outputs to the geographic units governance discussions actually use. The rubric gives facility decisions an explicit, written frame. The standing Boundary Study Group adds governance depth few peers match.</a:t>
            </a:r>
          </a:p>
        </p:txBody>
      </p:sp>
      <p:sp>
        <p:nvSpPr>
          <p:cNvPr id="15" name="Card1VerdictBg"/>
          <p:cNvSpPr/>
          <p:nvPr/>
        </p:nvSpPr>
        <p:spPr>
          <a:xfrm>
            <a:off x="777240" y="5303520"/>
            <a:ext cx="4937760" cy="457200"/>
          </a:xfrm>
          <a:prstGeom prst="rect">
            <a:avLst/>
          </a:prstGeom>
          <a:solidFill>
            <a:srgbClr val="E8F5E9"/>
          </a:solidFill>
          <a:ln>
            <a:noFill/>
          </a:ln>
        </p:spPr>
        <p:txBody>
          <a:bodyPr rtlCol="0" anchor="ctr"/>
          <a:lstStyle/>
          <a:p>
            <a:endParaRPr/>
          </a:p>
        </p:txBody>
      </p:sp>
      <p:sp>
        <p:nvSpPr>
          <p:cNvPr id="16" name="Card1Verdict"/>
          <p:cNvSpPr txBox="1"/>
          <p:nvPr/>
        </p:nvSpPr>
        <p:spPr>
          <a:xfrm>
            <a:off x="777240" y="5303520"/>
            <a:ext cx="4937760" cy="457200"/>
          </a:xfrm>
          <a:prstGeom prst="rect">
            <a:avLst/>
          </a:prstGeom>
          <a:noFill/>
        </p:spPr>
        <p:txBody>
          <a:bodyPr wrap="square" lIns="45720" tIns="22860" rIns="45720" bIns="22860" anchor="ctr">
            <a:spAutoFit/>
          </a:bodyPr>
          <a:lstStyle/>
          <a:p>
            <a:pPr algn="ctr"/>
            <a:r>
              <a:rPr sz="1400" b="1">
                <a:solidFill>
                  <a:srgbClr val="165788"/>
                </a:solidFill>
                <a:latin typeface="Calibri"/>
              </a:rPr>
              <a:t>STRONG</a:t>
            </a:r>
          </a:p>
        </p:txBody>
      </p:sp>
      <p:sp>
        <p:nvSpPr>
          <p:cNvPr id="20" name="Card2Bg"/>
          <p:cNvSpPr/>
          <p:nvPr/>
        </p:nvSpPr>
        <p:spPr>
          <a:xfrm>
            <a:off x="6096000" y="1828800"/>
            <a:ext cx="5394960" cy="4114800"/>
          </a:xfrm>
          <a:prstGeom prst="rect">
            <a:avLst/>
          </a:prstGeom>
          <a:solidFill>
            <a:srgbClr val="F5F7F9"/>
          </a:solidFill>
          <a:ln>
            <a:noFill/>
          </a:ln>
        </p:spPr>
        <p:txBody>
          <a:bodyPr rtlCol="0" anchor="ctr"/>
          <a:lstStyle/>
          <a:p>
            <a:endParaRPr/>
          </a:p>
        </p:txBody>
      </p:sp>
      <p:sp>
        <p:nvSpPr>
          <p:cNvPr id="21" name="Card2Accent"/>
          <p:cNvSpPr/>
          <p:nvPr/>
        </p:nvSpPr>
        <p:spPr>
          <a:xfrm>
            <a:off x="6096000" y="1828800"/>
            <a:ext cx="73152" cy="4114800"/>
          </a:xfrm>
          <a:prstGeom prst="rect">
            <a:avLst/>
          </a:prstGeom>
          <a:solidFill>
            <a:srgbClr val="F0AD4E"/>
          </a:solidFill>
          <a:ln>
            <a:noFill/>
          </a:ln>
        </p:spPr>
        <p:txBody>
          <a:bodyPr rtlCol="0" anchor="ctr"/>
          <a:lstStyle/>
          <a:p>
            <a:endParaRPr/>
          </a:p>
        </p:txBody>
      </p:sp>
      <p:sp>
        <p:nvSpPr>
          <p:cNvPr id="22" name="Card2DimLabel"/>
          <p:cNvSpPr txBox="1"/>
          <p:nvPr/>
        </p:nvSpPr>
        <p:spPr>
          <a:xfrm>
            <a:off x="6370320" y="1920240"/>
            <a:ext cx="4937760" cy="274320"/>
          </a:xfrm>
          <a:prstGeom prst="rect">
            <a:avLst/>
          </a:prstGeom>
          <a:noFill/>
        </p:spPr>
        <p:txBody>
          <a:bodyPr wrap="square" lIns="45720" tIns="22860" rIns="45720" bIns="22860" anchor="t">
            <a:spAutoFit/>
          </a:bodyPr>
          <a:lstStyle/>
          <a:p>
            <a:r>
              <a:rPr sz="1000" b="1">
                <a:solidFill>
                  <a:srgbClr val="F0AD4E"/>
                </a:solidFill>
                <a:latin typeface="Calibri"/>
              </a:rPr>
              <a:t>DIMENSION 04</a:t>
            </a:r>
          </a:p>
        </p:txBody>
      </p:sp>
      <p:sp>
        <p:nvSpPr>
          <p:cNvPr id="23" name="Card2Title"/>
          <p:cNvSpPr txBox="1"/>
          <p:nvPr/>
        </p:nvSpPr>
        <p:spPr>
          <a:xfrm>
            <a:off x="6370320" y="2194560"/>
            <a:ext cx="4937760" cy="457200"/>
          </a:xfrm>
          <a:prstGeom prst="rect">
            <a:avLst/>
          </a:prstGeom>
          <a:noFill/>
        </p:spPr>
        <p:txBody>
          <a:bodyPr wrap="square" lIns="45720" tIns="22860" rIns="45720" bIns="22860" anchor="t">
            <a:spAutoFit/>
          </a:bodyPr>
          <a:lstStyle/>
          <a:p>
            <a:r>
              <a:rPr sz="1800" b="1">
                <a:solidFill>
                  <a:srgbClr val="165788"/>
                </a:solidFill>
                <a:latin typeface="Georgia"/>
              </a:rPr>
              <a:t>Subgroup Visibility</a:t>
            </a:r>
          </a:p>
        </p:txBody>
      </p:sp>
      <p:sp>
        <p:nvSpPr>
          <p:cNvPr id="24" name="Card2Body"/>
          <p:cNvSpPr txBox="1"/>
          <p:nvPr/>
        </p:nvSpPr>
        <p:spPr>
          <a:xfrm>
            <a:off x="6370320" y="2743200"/>
            <a:ext cx="4937760" cy="2468880"/>
          </a:xfrm>
          <a:prstGeom prst="rect">
            <a:avLst/>
          </a:prstGeom>
          <a:noFill/>
        </p:spPr>
        <p:txBody>
          <a:bodyPr wrap="square" lIns="45720" tIns="22860" rIns="45720" bIns="22860" anchor="t">
            <a:spAutoFit/>
          </a:bodyPr>
          <a:lstStyle/>
          <a:p>
            <a:pPr>
              <a:lnSpc>
                <a:spcPct val="120000"/>
              </a:lnSpc>
            </a:pPr>
            <a:r>
              <a:rPr sz="1100" dirty="0">
                <a:solidFill>
                  <a:srgbClr val="1A1A1A"/>
                </a:solidFill>
                <a:latin typeface="Calibri"/>
              </a:rPr>
              <a:t>The district tracks subgroup enrollment at the district level — special-education enrollment grew ~27% over a recent ten-year window, and multilingual learners reached 6,295 in 2025-26. These data are not yet integrated into building-level forecast and utilization outputs. Adding a subgroup-by-grade view would give the Task Force visibility into program-requirement implications at specific buildings.</a:t>
            </a:r>
          </a:p>
        </p:txBody>
      </p:sp>
      <p:sp>
        <p:nvSpPr>
          <p:cNvPr id="25" name="Card2VerdictBg"/>
          <p:cNvSpPr/>
          <p:nvPr/>
        </p:nvSpPr>
        <p:spPr>
          <a:xfrm>
            <a:off x="6370320" y="5303520"/>
            <a:ext cx="4937760" cy="457200"/>
          </a:xfrm>
          <a:prstGeom prst="rect">
            <a:avLst/>
          </a:prstGeom>
          <a:solidFill>
            <a:srgbClr val="FFF8E1"/>
          </a:solidFill>
          <a:ln>
            <a:noFill/>
          </a:ln>
        </p:spPr>
        <p:txBody>
          <a:bodyPr rtlCol="0" anchor="ctr"/>
          <a:lstStyle/>
          <a:p>
            <a:endParaRPr/>
          </a:p>
        </p:txBody>
      </p:sp>
      <p:sp>
        <p:nvSpPr>
          <p:cNvPr id="26" name="Card2Verdict"/>
          <p:cNvSpPr txBox="1"/>
          <p:nvPr/>
        </p:nvSpPr>
        <p:spPr>
          <a:xfrm>
            <a:off x="6370320" y="5303520"/>
            <a:ext cx="4937760" cy="457200"/>
          </a:xfrm>
          <a:prstGeom prst="rect">
            <a:avLst/>
          </a:prstGeom>
          <a:noFill/>
        </p:spPr>
        <p:txBody>
          <a:bodyPr wrap="square" lIns="45720" tIns="22860" rIns="45720" bIns="22860" anchor="ctr">
            <a:spAutoFit/>
          </a:bodyPr>
          <a:lstStyle/>
          <a:p>
            <a:pPr algn="ctr"/>
            <a:r>
              <a:rPr sz="1400" b="1">
                <a:solidFill>
                  <a:srgbClr val="165788"/>
                </a:solidFill>
                <a:latin typeface="Calibri"/>
              </a:rPr>
              <a:t>DEVELOPING</a:t>
            </a:r>
          </a:p>
        </p:txBody>
      </p:sp>
      <p:sp>
        <p:nvSpPr>
          <p:cNvPr id="50" name="FooterLine"/>
          <p:cNvSpPr/>
          <p:nvPr/>
        </p:nvSpPr>
        <p:spPr>
          <a:xfrm>
            <a:off x="502920" y="6236208"/>
            <a:ext cx="11201400" cy="13716"/>
          </a:xfrm>
          <a:prstGeom prst="rect">
            <a:avLst/>
          </a:prstGeom>
          <a:solidFill>
            <a:srgbClr val="00ADD0"/>
          </a:solidFill>
          <a:ln>
            <a:noFill/>
          </a:ln>
        </p:spPr>
        <p:txBody>
          <a:bodyPr rtlCol="0" anchor="ctr"/>
          <a:lstStyle/>
          <a:p>
            <a:endParaRPr/>
          </a:p>
        </p:txBody>
      </p:sp>
      <p:pic>
        <p:nvPicPr>
          <p:cNvPr id="51" name="Logo" descr="daa-logo.png"/>
          <p:cNvPicPr>
            <a:picLocks noChangeAspect="1"/>
          </p:cNvPicPr>
          <p:nvPr/>
        </p:nvPicPr>
        <p:blipFill>
          <a:blip r:embed="rId2"/>
          <a:stretch>
            <a:fillRect/>
          </a:stretch>
        </p:blipFill>
        <p:spPr>
          <a:xfrm>
            <a:off x="10545775" y="6355080"/>
            <a:ext cx="1143000" cy="300930"/>
          </a:xfrm>
          <a:prstGeom prst="rect">
            <a:avLst/>
          </a:prstGeom>
        </p:spPr>
      </p:pic>
      <p:sp>
        <p:nvSpPr>
          <p:cNvPr id="52" name="FooterText"/>
          <p:cNvSpPr txBox="1"/>
          <p:nvPr/>
        </p:nvSpPr>
        <p:spPr>
          <a:xfrm>
            <a:off x="502920" y="6382512"/>
            <a:ext cx="7315200" cy="274320"/>
          </a:xfrm>
          <a:prstGeom prst="rect">
            <a:avLst/>
          </a:prstGeom>
          <a:noFill/>
        </p:spPr>
        <p:txBody>
          <a:bodyPr wrap="square" lIns="45720" tIns="22860" rIns="45720" bIns="22860" anchor="t">
            <a:spAutoFit/>
          </a:bodyPr>
          <a:lstStyle/>
          <a:p>
            <a:r>
              <a:rPr sz="900" i="1">
                <a:solidFill>
                  <a:srgbClr val="4D4D4D"/>
                </a:solidFill>
                <a:latin typeface="Calibri"/>
              </a:rPr>
              <a:t>03 · Where Olathe Stands · Dimensions 3-4</a:t>
            </a:r>
          </a:p>
        </p:txBody>
      </p:sp>
      <p:sp>
        <p:nvSpPr>
          <p:cNvPr id="99" name="FooterText"/>
          <p:cNvSpPr/>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03 · Where Olathe Stands · p. 41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Bg"/>
          <p:cNvSpPr/>
          <p:nvPr/>
        </p:nvSpPr>
        <p:spPr>
          <a:xfrm>
            <a:off x="0" y="0"/>
            <a:ext cx="6096000" cy="6858000"/>
          </a:xfrm>
          <a:prstGeom prst="rect">
            <a:avLst/>
          </a:prstGeom>
          <a:solidFill>
            <a:srgbClr val="165788"/>
          </a:solidFill>
          <a:ln>
            <a:noFill/>
          </a:ln>
        </p:spPr>
        <p:txBody>
          <a:bodyPr rtlCol="0" anchor="ctr"/>
          <a:lstStyle/>
          <a:p>
            <a:endParaRPr/>
          </a:p>
        </p:txBody>
      </p:sp>
      <p:sp>
        <p:nvSpPr>
          <p:cNvPr id="3" name="RightBg"/>
          <p:cNvSpPr/>
          <p:nvPr/>
        </p:nvSpPr>
        <p:spPr>
          <a:xfrm>
            <a:off x="6096000" y="0"/>
            <a:ext cx="6096000" cy="6858000"/>
          </a:xfrm>
          <a:prstGeom prst="rect">
            <a:avLst/>
          </a:prstGeom>
          <a:solidFill>
            <a:srgbClr val="FFFFFF"/>
          </a:solidFill>
          <a:ln>
            <a:noFill/>
          </a:ln>
        </p:spPr>
        <p:txBody>
          <a:bodyPr rtlCol="0" anchor="ctr"/>
          <a:lstStyle/>
          <a:p>
            <a:endParaRPr/>
          </a:p>
        </p:txBody>
      </p:sp>
      <p:sp>
        <p:nvSpPr>
          <p:cNvPr id="4" name="Label"/>
          <p:cNvSpPr txBox="1"/>
          <p:nvPr/>
        </p:nvSpPr>
        <p:spPr>
          <a:xfrm>
            <a:off x="502920" y="914400"/>
            <a:ext cx="5120640" cy="274320"/>
          </a:xfrm>
          <a:prstGeom prst="rect">
            <a:avLst/>
          </a:prstGeom>
          <a:noFill/>
        </p:spPr>
        <p:txBody>
          <a:bodyPr wrap="square" lIns="45720" tIns="22860" rIns="45720" bIns="22860" anchor="t">
            <a:spAutoFit/>
          </a:bodyPr>
          <a:lstStyle/>
          <a:p>
            <a:r>
              <a:rPr sz="1000" b="1">
                <a:solidFill>
                  <a:srgbClr val="00ADD0"/>
                </a:solidFill>
                <a:latin typeface="Calibri"/>
              </a:rPr>
              <a:t>UNCOMMON PRACTICES</a:t>
            </a:r>
          </a:p>
        </p:txBody>
      </p:sp>
      <p:sp>
        <p:nvSpPr>
          <p:cNvPr id="5" name="LeftTitle"/>
          <p:cNvSpPr txBox="1"/>
          <p:nvPr/>
        </p:nvSpPr>
        <p:spPr>
          <a:xfrm>
            <a:off x="502920" y="1280160"/>
            <a:ext cx="5120640" cy="914400"/>
          </a:xfrm>
          <a:prstGeom prst="rect">
            <a:avLst/>
          </a:prstGeom>
          <a:noFill/>
        </p:spPr>
        <p:txBody>
          <a:bodyPr wrap="square" lIns="45720" tIns="22860" rIns="45720" bIns="22860" anchor="t">
            <a:spAutoFit/>
          </a:bodyPr>
          <a:lstStyle/>
          <a:p>
            <a:r>
              <a:rPr lang="en-US" sz="2400" b="1" dirty="0">
                <a:solidFill>
                  <a:srgbClr val="FFFFFF"/>
                </a:solidFill>
                <a:latin typeface="Georgia"/>
              </a:rPr>
              <a:t>Two things Olathe does that most districts don’t</a:t>
            </a:r>
          </a:p>
        </p:txBody>
      </p:sp>
      <p:sp>
        <p:nvSpPr>
          <p:cNvPr id="6" name="LeftSub"/>
          <p:cNvSpPr txBox="1"/>
          <p:nvPr/>
        </p:nvSpPr>
        <p:spPr>
          <a:xfrm>
            <a:off x="502920" y="2377440"/>
            <a:ext cx="5120640" cy="365760"/>
          </a:xfrm>
          <a:prstGeom prst="rect">
            <a:avLst/>
          </a:prstGeom>
          <a:noFill/>
        </p:spPr>
        <p:txBody>
          <a:bodyPr wrap="square" lIns="45720" tIns="22860" rIns="45720" bIns="22860" anchor="t">
            <a:spAutoFit/>
          </a:bodyPr>
          <a:lstStyle/>
          <a:p>
            <a:r>
              <a:rPr sz="1300" i="1" dirty="0">
                <a:solidFill>
                  <a:srgbClr val="B0D0E8"/>
                </a:solidFill>
                <a:latin typeface="Georgia"/>
              </a:rPr>
              <a:t>Both are institutional strengths worth protecting.</a:t>
            </a:r>
          </a:p>
        </p:txBody>
      </p:sp>
      <p:sp>
        <p:nvSpPr>
          <p:cNvPr id="10" name="Card1Bg"/>
          <p:cNvSpPr/>
          <p:nvPr/>
        </p:nvSpPr>
        <p:spPr>
          <a:xfrm>
            <a:off x="6553200" y="914400"/>
            <a:ext cx="5120640" cy="2560320"/>
          </a:xfrm>
          <a:prstGeom prst="rect">
            <a:avLst/>
          </a:prstGeom>
          <a:solidFill>
            <a:srgbClr val="F5F7F9"/>
          </a:solidFill>
          <a:ln>
            <a:noFill/>
          </a:ln>
        </p:spPr>
        <p:txBody>
          <a:bodyPr rtlCol="0" anchor="ctr"/>
          <a:lstStyle/>
          <a:p>
            <a:endParaRPr/>
          </a:p>
        </p:txBody>
      </p:sp>
      <p:sp>
        <p:nvSpPr>
          <p:cNvPr id="11" name="Card1Accent"/>
          <p:cNvSpPr/>
          <p:nvPr/>
        </p:nvSpPr>
        <p:spPr>
          <a:xfrm>
            <a:off x="6553200" y="914400"/>
            <a:ext cx="73152" cy="2560320"/>
          </a:xfrm>
          <a:prstGeom prst="rect">
            <a:avLst/>
          </a:prstGeom>
          <a:solidFill>
            <a:srgbClr val="00ADD0"/>
          </a:solidFill>
          <a:ln>
            <a:noFill/>
          </a:ln>
        </p:spPr>
        <p:txBody>
          <a:bodyPr rtlCol="0" anchor="ctr"/>
          <a:lstStyle/>
          <a:p>
            <a:endParaRPr/>
          </a:p>
        </p:txBody>
      </p:sp>
      <p:sp>
        <p:nvSpPr>
          <p:cNvPr id="12" name="Card1Label"/>
          <p:cNvSpPr txBox="1"/>
          <p:nvPr/>
        </p:nvSpPr>
        <p:spPr>
          <a:xfrm>
            <a:off x="6827520" y="1005840"/>
            <a:ext cx="4663440" cy="274320"/>
          </a:xfrm>
          <a:prstGeom prst="rect">
            <a:avLst/>
          </a:prstGeom>
          <a:noFill/>
        </p:spPr>
        <p:txBody>
          <a:bodyPr wrap="square" lIns="45720" tIns="22860" rIns="45720" bIns="22860" anchor="t">
            <a:spAutoFit/>
          </a:bodyPr>
          <a:lstStyle/>
          <a:p>
            <a:r>
              <a:rPr sz="1000" b="1">
                <a:solidFill>
                  <a:srgbClr val="00ADD0"/>
                </a:solidFill>
                <a:latin typeface="Calibri"/>
              </a:rPr>
              <a:t>PUBLISHED FORECAST ACCURACY</a:t>
            </a:r>
          </a:p>
        </p:txBody>
      </p:sp>
      <p:sp>
        <p:nvSpPr>
          <p:cNvPr id="13" name="Card1Stat"/>
          <p:cNvSpPr txBox="1"/>
          <p:nvPr/>
        </p:nvSpPr>
        <p:spPr>
          <a:xfrm>
            <a:off x="6827520" y="1280160"/>
            <a:ext cx="4663440" cy="640080"/>
          </a:xfrm>
          <a:prstGeom prst="rect">
            <a:avLst/>
          </a:prstGeom>
          <a:noFill/>
        </p:spPr>
        <p:txBody>
          <a:bodyPr wrap="square" lIns="45720" tIns="22860" rIns="45720" bIns="22860" anchor="t">
            <a:spAutoFit/>
          </a:bodyPr>
          <a:lstStyle/>
          <a:p>
            <a:r>
              <a:rPr sz="3600" b="1">
                <a:solidFill>
                  <a:srgbClr val="165788"/>
                </a:solidFill>
                <a:latin typeface="Georgia"/>
              </a:rPr>
              <a:t>99.2%</a:t>
            </a:r>
            <a:r>
              <a:rPr sz="1100">
                <a:solidFill>
                  <a:srgbClr val="6B7280"/>
                </a:solidFill>
                <a:latin typeface="Calibri"/>
              </a:rPr>
              <a:t>  district-total accuracy, 2024-25</a:t>
            </a:r>
          </a:p>
        </p:txBody>
      </p:sp>
      <p:sp>
        <p:nvSpPr>
          <p:cNvPr id="14" name="Card1Body"/>
          <p:cNvSpPr txBox="1"/>
          <p:nvPr/>
        </p:nvSpPr>
        <p:spPr>
          <a:xfrm>
            <a:off x="6827520" y="2011680"/>
            <a:ext cx="4663440" cy="1371600"/>
          </a:xfrm>
          <a:prstGeom prst="rect">
            <a:avLst/>
          </a:prstGeom>
          <a:noFill/>
        </p:spPr>
        <p:txBody>
          <a:bodyPr wrap="square" lIns="45720" tIns="22860" rIns="45720" bIns="22860" anchor="t">
            <a:spAutoFit/>
          </a:bodyPr>
          <a:lstStyle/>
          <a:p>
            <a:pPr>
              <a:lnSpc>
                <a:spcPct val="120000"/>
              </a:lnSpc>
            </a:pPr>
            <a:r>
              <a:rPr sz="1100" dirty="0">
                <a:solidFill>
                  <a:srgbClr val="1A1A1A"/>
                </a:solidFill>
                <a:latin typeface="Calibri"/>
              </a:rPr>
              <a:t>Olathe publishes its prior-year forecast residual at each annual presentation. Most peer districts of comparable size do not present forecast accuracy publicly. This binds the analytical work to a feedback loop and makes the district’s track record visible.</a:t>
            </a:r>
          </a:p>
        </p:txBody>
      </p:sp>
      <p:sp>
        <p:nvSpPr>
          <p:cNvPr id="20" name="Card2Bg"/>
          <p:cNvSpPr/>
          <p:nvPr/>
        </p:nvSpPr>
        <p:spPr>
          <a:xfrm>
            <a:off x="6553200" y="3657600"/>
            <a:ext cx="5120640" cy="2560320"/>
          </a:xfrm>
          <a:prstGeom prst="rect">
            <a:avLst/>
          </a:prstGeom>
          <a:solidFill>
            <a:srgbClr val="F5F7F9"/>
          </a:solidFill>
          <a:ln>
            <a:noFill/>
          </a:ln>
        </p:spPr>
        <p:txBody>
          <a:bodyPr rtlCol="0" anchor="ctr"/>
          <a:lstStyle/>
          <a:p>
            <a:endParaRPr/>
          </a:p>
        </p:txBody>
      </p:sp>
      <p:sp>
        <p:nvSpPr>
          <p:cNvPr id="21" name="Card2Accent"/>
          <p:cNvSpPr/>
          <p:nvPr/>
        </p:nvSpPr>
        <p:spPr>
          <a:xfrm>
            <a:off x="6553200" y="3657600"/>
            <a:ext cx="73152" cy="2560320"/>
          </a:xfrm>
          <a:prstGeom prst="rect">
            <a:avLst/>
          </a:prstGeom>
          <a:solidFill>
            <a:srgbClr val="00ADD0"/>
          </a:solidFill>
          <a:ln>
            <a:noFill/>
          </a:ln>
        </p:spPr>
        <p:txBody>
          <a:bodyPr rtlCol="0" anchor="ctr"/>
          <a:lstStyle/>
          <a:p>
            <a:endParaRPr/>
          </a:p>
        </p:txBody>
      </p:sp>
      <p:sp>
        <p:nvSpPr>
          <p:cNvPr id="22" name="Card2Label"/>
          <p:cNvSpPr txBox="1"/>
          <p:nvPr/>
        </p:nvSpPr>
        <p:spPr>
          <a:xfrm>
            <a:off x="6827520" y="3749040"/>
            <a:ext cx="4663440" cy="274320"/>
          </a:xfrm>
          <a:prstGeom prst="rect">
            <a:avLst/>
          </a:prstGeom>
          <a:noFill/>
        </p:spPr>
        <p:txBody>
          <a:bodyPr wrap="square" lIns="45720" tIns="22860" rIns="45720" bIns="22860" anchor="t">
            <a:spAutoFit/>
          </a:bodyPr>
          <a:lstStyle/>
          <a:p>
            <a:r>
              <a:rPr sz="1000" b="1">
                <a:solidFill>
                  <a:srgbClr val="00ADD0"/>
                </a:solidFill>
                <a:latin typeface="Calibri"/>
              </a:rPr>
              <a:t>STANDING BOUNDARY STUDY GROUP</a:t>
            </a:r>
          </a:p>
        </p:txBody>
      </p:sp>
      <p:sp>
        <p:nvSpPr>
          <p:cNvPr id="23" name="Card2Stat"/>
          <p:cNvSpPr txBox="1"/>
          <p:nvPr/>
        </p:nvSpPr>
        <p:spPr>
          <a:xfrm>
            <a:off x="6827520" y="4023360"/>
            <a:ext cx="4663440" cy="640080"/>
          </a:xfrm>
          <a:prstGeom prst="rect">
            <a:avLst/>
          </a:prstGeom>
          <a:noFill/>
        </p:spPr>
        <p:txBody>
          <a:bodyPr wrap="square" lIns="45720" tIns="22860" rIns="45720" bIns="22860" anchor="t">
            <a:spAutoFit/>
          </a:bodyPr>
          <a:lstStyle/>
          <a:p>
            <a:r>
              <a:rPr sz="3600" b="1">
                <a:solidFill>
                  <a:srgbClr val="165788"/>
                </a:solidFill>
                <a:latin typeface="Georgia"/>
              </a:rPr>
              <a:t>20+</a:t>
            </a:r>
            <a:r>
              <a:rPr sz="1100">
                <a:solidFill>
                  <a:srgbClr val="6B7280"/>
                </a:solidFill>
                <a:latin typeface="Calibri"/>
              </a:rPr>
              <a:t>  years of continuous operation</a:t>
            </a:r>
          </a:p>
        </p:txBody>
      </p:sp>
      <p:sp>
        <p:nvSpPr>
          <p:cNvPr id="24" name="Card2Body"/>
          <p:cNvSpPr txBox="1"/>
          <p:nvPr/>
        </p:nvSpPr>
        <p:spPr>
          <a:xfrm>
            <a:off x="6827520" y="4754880"/>
            <a:ext cx="4663440" cy="1371600"/>
          </a:xfrm>
          <a:prstGeom prst="rect">
            <a:avLst/>
          </a:prstGeom>
          <a:noFill/>
        </p:spPr>
        <p:txBody>
          <a:bodyPr wrap="square" lIns="45720" tIns="22860" rIns="45720" bIns="22860" anchor="t">
            <a:spAutoFit/>
          </a:bodyPr>
          <a:lstStyle/>
          <a:p>
            <a:pPr>
              <a:lnSpc>
                <a:spcPct val="120000"/>
              </a:lnSpc>
            </a:pPr>
            <a:r>
              <a:rPr sz="1100" dirty="0">
                <a:solidFill>
                  <a:srgbClr val="1A1A1A"/>
                </a:solidFill>
                <a:latin typeface="Calibri"/>
              </a:rPr>
              <a:t>The Boundary Study Group has met for over twenty years, maintaining institutional memory of boundary configurations across decades. The multi-option community process gives boundary decisions legitimacy that ad hoc committees cannot match.</a:t>
            </a:r>
          </a:p>
        </p:txBody>
      </p:sp>
      <p:sp>
        <p:nvSpPr>
          <p:cNvPr id="50" name="FooterLine"/>
          <p:cNvSpPr/>
          <p:nvPr/>
        </p:nvSpPr>
        <p:spPr>
          <a:xfrm>
            <a:off x="6096000" y="6400800"/>
            <a:ext cx="5486400" cy="13716"/>
          </a:xfrm>
          <a:prstGeom prst="rect">
            <a:avLst/>
          </a:prstGeom>
          <a:solidFill>
            <a:srgbClr val="00ADD0"/>
          </a:solidFill>
          <a:ln>
            <a:noFill/>
          </a:ln>
        </p:spPr>
        <p:txBody>
          <a:bodyPr rtlCol="0" anchor="ctr"/>
          <a:lstStyle/>
          <a:p>
            <a:endParaRPr/>
          </a:p>
        </p:txBody>
      </p:sp>
      <p:pic>
        <p:nvPicPr>
          <p:cNvPr id="51" name="Logo" descr="daa-logo.png"/>
          <p:cNvPicPr>
            <a:picLocks noChangeAspect="1"/>
          </p:cNvPicPr>
          <p:nvPr/>
        </p:nvPicPr>
        <p:blipFill>
          <a:blip r:embed="rId2"/>
          <a:stretch>
            <a:fillRect/>
          </a:stretch>
        </p:blipFill>
        <p:spPr>
          <a:xfrm>
            <a:off x="10545775" y="6461760"/>
            <a:ext cx="1143000" cy="300930"/>
          </a:xfrm>
          <a:prstGeom prst="rect">
            <a:avLst/>
          </a:prstGeom>
        </p:spPr>
      </p:pic>
      <p:sp>
        <p:nvSpPr>
          <p:cNvPr id="52" name="FooterText"/>
          <p:cNvSpPr txBox="1"/>
          <p:nvPr/>
        </p:nvSpPr>
        <p:spPr>
          <a:xfrm>
            <a:off x="6400800" y="6461760"/>
            <a:ext cx="3200400" cy="274320"/>
          </a:xfrm>
          <a:prstGeom prst="rect">
            <a:avLst/>
          </a:prstGeom>
          <a:noFill/>
        </p:spPr>
        <p:txBody>
          <a:bodyPr wrap="square" lIns="45720" tIns="22860" rIns="45720" bIns="22860" anchor="t">
            <a:spAutoFit/>
          </a:bodyPr>
          <a:lstStyle/>
          <a:p>
            <a:r>
              <a:rPr sz="900" i="1">
                <a:solidFill>
                  <a:srgbClr val="9CA3AF"/>
                </a:solidFill>
                <a:latin typeface="Calibri"/>
              </a:rPr>
              <a:t>03 · Where Olathe Stands · Uncommon Practices</a:t>
            </a:r>
          </a:p>
        </p:txBody>
      </p:sp>
      <p:sp>
        <p:nvSpPr>
          <p:cNvPr id="99" name="FooterText"/>
          <p:cNvSpPr/>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03 · Where Olathe Stands · p. 42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03 · WHERE OLATHE STANDS</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800" b="1" i="0">
                <a:solidFill>
                  <a:srgbClr val="165788"/>
                </a:solidFill>
                <a:latin typeface="Georgia"/>
              </a:rPr>
              <a:t>The scorecard at a glance</a:t>
            </a:r>
          </a:p>
        </p:txBody>
      </p:sp>
      <p:sp>
        <p:nvSpPr>
          <p:cNvPr id="4" name="Rectangle 3"/>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daa-logo.png"/>
          <p:cNvPicPr>
            <a:picLocks noChangeAspect="1"/>
          </p:cNvPicPr>
          <p:nvPr/>
        </p:nvPicPr>
        <p:blipFill>
          <a:blip r:embed="rId2"/>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03 · Where Olathe Stands · p. 43</a:t>
            </a:r>
          </a:p>
        </p:txBody>
      </p:sp>
      <p:sp>
        <p:nvSpPr>
          <p:cNvPr id="7" name="TextBox 6"/>
          <p:cNvSpPr txBox="1"/>
          <p:nvPr/>
        </p:nvSpPr>
        <p:spPr>
          <a:xfrm>
            <a:off x="502920" y="1691640"/>
            <a:ext cx="11155680" cy="640080"/>
          </a:xfrm>
          <a:prstGeom prst="rect">
            <a:avLst/>
          </a:prstGeom>
          <a:noFill/>
        </p:spPr>
        <p:txBody>
          <a:bodyPr wrap="square" lIns="45720" tIns="22860" rIns="45720" bIns="22860" anchor="t">
            <a:spAutoFit/>
          </a:bodyPr>
          <a:lstStyle/>
          <a:p>
            <a:pPr algn="l"/>
            <a:r>
              <a:rPr sz="1500" b="0" i="1">
                <a:solidFill>
                  <a:srgbClr val="165788"/>
                </a:solidFill>
                <a:latin typeface="Georgia"/>
              </a:rPr>
              <a:t>Strong across the board on the paper's four organizing themes, with one natural place to build. The foundation is solid.</a:t>
            </a:r>
          </a:p>
        </p:txBody>
      </p:sp>
      <p:sp>
        <p:nvSpPr>
          <p:cNvPr id="8" name="Rectangle 7"/>
          <p:cNvSpPr/>
          <p:nvPr/>
        </p:nvSpPr>
        <p:spPr>
          <a:xfrm>
            <a:off x="502920" y="2834640"/>
            <a:ext cx="2240280" cy="160020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a:xfrm>
            <a:off x="502920" y="2834640"/>
            <a:ext cx="73152" cy="160020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731520" y="2971800"/>
            <a:ext cx="1874520" cy="411480"/>
          </a:xfrm>
          <a:prstGeom prst="rect">
            <a:avLst/>
          </a:prstGeom>
          <a:noFill/>
        </p:spPr>
        <p:txBody>
          <a:bodyPr wrap="square" lIns="45720" tIns="22860" rIns="45720" bIns="22860" anchor="t">
            <a:spAutoFit/>
          </a:bodyPr>
          <a:lstStyle/>
          <a:p>
            <a:pPr algn="l"/>
            <a:r>
              <a:rPr sz="1300" b="1" i="0">
                <a:solidFill>
                  <a:srgbClr val="165788"/>
                </a:solidFill>
                <a:latin typeface="Georgia"/>
              </a:rPr>
              <a:t>Documentation</a:t>
            </a:r>
          </a:p>
        </p:txBody>
      </p:sp>
      <p:sp>
        <p:nvSpPr>
          <p:cNvPr id="11" name="TextBox 10"/>
          <p:cNvSpPr txBox="1"/>
          <p:nvPr/>
        </p:nvSpPr>
        <p:spPr>
          <a:xfrm>
            <a:off x="731520" y="3383280"/>
            <a:ext cx="1874520" cy="274320"/>
          </a:xfrm>
          <a:prstGeom prst="rect">
            <a:avLst/>
          </a:prstGeom>
          <a:noFill/>
        </p:spPr>
        <p:txBody>
          <a:bodyPr wrap="square" lIns="45720" tIns="22860" rIns="45720" bIns="22860" anchor="t">
            <a:spAutoFit/>
          </a:bodyPr>
          <a:lstStyle/>
          <a:p>
            <a:pPr algn="l"/>
            <a:r>
              <a:rPr sz="1100" b="1" i="0">
                <a:solidFill>
                  <a:srgbClr val="00ADD0"/>
                </a:solidFill>
                <a:latin typeface="Calibri"/>
              </a:rPr>
              <a:t>STRONG</a:t>
            </a:r>
          </a:p>
        </p:txBody>
      </p:sp>
      <p:sp>
        <p:nvSpPr>
          <p:cNvPr id="12" name="TextBox 11"/>
          <p:cNvSpPr txBox="1"/>
          <p:nvPr/>
        </p:nvSpPr>
        <p:spPr>
          <a:xfrm>
            <a:off x="731520" y="3703320"/>
            <a:ext cx="1874520" cy="640080"/>
          </a:xfrm>
          <a:prstGeom prst="rect">
            <a:avLst/>
          </a:prstGeom>
          <a:noFill/>
        </p:spPr>
        <p:txBody>
          <a:bodyPr wrap="square" lIns="45720" tIns="22860" rIns="45720" bIns="22860" anchor="t">
            <a:spAutoFit/>
          </a:bodyPr>
          <a:lstStyle/>
          <a:p>
            <a:pPr algn="l"/>
            <a:r>
              <a:rPr sz="1000" b="0" i="0">
                <a:solidFill>
                  <a:srgbClr val="1A1A1A"/>
                </a:solidFill>
                <a:latin typeface="Calibri"/>
              </a:rPr>
              <a:t>Versioned workbooks. Explicit weights.</a:t>
            </a:r>
          </a:p>
        </p:txBody>
      </p:sp>
      <p:sp>
        <p:nvSpPr>
          <p:cNvPr id="13" name="Rectangle 12"/>
          <p:cNvSpPr/>
          <p:nvPr/>
        </p:nvSpPr>
        <p:spPr>
          <a:xfrm>
            <a:off x="2880360" y="2834640"/>
            <a:ext cx="2240280" cy="160020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a:xfrm>
            <a:off x="2880360" y="2834640"/>
            <a:ext cx="73152" cy="160020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3108960" y="2971800"/>
            <a:ext cx="1874520" cy="411480"/>
          </a:xfrm>
          <a:prstGeom prst="rect">
            <a:avLst/>
          </a:prstGeom>
          <a:noFill/>
        </p:spPr>
        <p:txBody>
          <a:bodyPr wrap="square" lIns="45720" tIns="22860" rIns="45720" bIns="22860" anchor="t">
            <a:spAutoFit/>
          </a:bodyPr>
          <a:lstStyle/>
          <a:p>
            <a:pPr algn="l"/>
            <a:r>
              <a:rPr sz="1300" b="1" i="0">
                <a:solidFill>
                  <a:srgbClr val="165788"/>
                </a:solidFill>
                <a:latin typeface="Georgia"/>
              </a:rPr>
              <a:t>Rigor</a:t>
            </a:r>
          </a:p>
        </p:txBody>
      </p:sp>
      <p:sp>
        <p:nvSpPr>
          <p:cNvPr id="16" name="TextBox 15"/>
          <p:cNvSpPr txBox="1"/>
          <p:nvPr/>
        </p:nvSpPr>
        <p:spPr>
          <a:xfrm>
            <a:off x="3108960" y="3383280"/>
            <a:ext cx="1874520" cy="274320"/>
          </a:xfrm>
          <a:prstGeom prst="rect">
            <a:avLst/>
          </a:prstGeom>
          <a:noFill/>
        </p:spPr>
        <p:txBody>
          <a:bodyPr wrap="square" lIns="45720" tIns="22860" rIns="45720" bIns="22860" anchor="t">
            <a:spAutoFit/>
          </a:bodyPr>
          <a:lstStyle/>
          <a:p>
            <a:pPr algn="l"/>
            <a:r>
              <a:rPr sz="1100" b="1" i="0">
                <a:solidFill>
                  <a:srgbClr val="00ADD0"/>
                </a:solidFill>
                <a:latin typeface="Calibri"/>
              </a:rPr>
              <a:t>STRONG</a:t>
            </a:r>
          </a:p>
        </p:txBody>
      </p:sp>
      <p:sp>
        <p:nvSpPr>
          <p:cNvPr id="17" name="TextBox 16"/>
          <p:cNvSpPr txBox="1"/>
          <p:nvPr/>
        </p:nvSpPr>
        <p:spPr>
          <a:xfrm>
            <a:off x="3108960" y="3703320"/>
            <a:ext cx="1874520" cy="640080"/>
          </a:xfrm>
          <a:prstGeom prst="rect">
            <a:avLst/>
          </a:prstGeom>
          <a:noFill/>
        </p:spPr>
        <p:txBody>
          <a:bodyPr wrap="square" lIns="45720" tIns="22860" rIns="45720" bIns="22860" anchor="t">
            <a:spAutoFit/>
          </a:bodyPr>
          <a:lstStyle/>
          <a:p>
            <a:pPr algn="l"/>
            <a:r>
              <a:rPr sz="1000" b="0" i="0">
                <a:solidFill>
                  <a:srgbClr val="1A1A1A"/>
                </a:solidFill>
                <a:latin typeface="Calibri"/>
              </a:rPr>
              <a:t>Hybrid method. 99.2% accuracy.</a:t>
            </a:r>
          </a:p>
        </p:txBody>
      </p:sp>
      <p:sp>
        <p:nvSpPr>
          <p:cNvPr id="18" name="Rectangle 17"/>
          <p:cNvSpPr/>
          <p:nvPr/>
        </p:nvSpPr>
        <p:spPr>
          <a:xfrm>
            <a:off x="5257800" y="2834640"/>
            <a:ext cx="2240280" cy="160020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Rectangle 18"/>
          <p:cNvSpPr/>
          <p:nvPr/>
        </p:nvSpPr>
        <p:spPr>
          <a:xfrm>
            <a:off x="5257800" y="2834640"/>
            <a:ext cx="73152" cy="160020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5486400" y="2971800"/>
            <a:ext cx="1874520" cy="411480"/>
          </a:xfrm>
          <a:prstGeom prst="rect">
            <a:avLst/>
          </a:prstGeom>
          <a:noFill/>
        </p:spPr>
        <p:txBody>
          <a:bodyPr wrap="square" lIns="45720" tIns="22860" rIns="45720" bIns="22860" anchor="t">
            <a:spAutoFit/>
          </a:bodyPr>
          <a:lstStyle/>
          <a:p>
            <a:pPr algn="l"/>
            <a:r>
              <a:rPr sz="1300" b="1" i="0">
                <a:solidFill>
                  <a:srgbClr val="165788"/>
                </a:solidFill>
                <a:latin typeface="Georgia"/>
              </a:rPr>
              <a:t>Decision Linkage</a:t>
            </a:r>
          </a:p>
        </p:txBody>
      </p:sp>
      <p:sp>
        <p:nvSpPr>
          <p:cNvPr id="21" name="TextBox 20"/>
          <p:cNvSpPr txBox="1"/>
          <p:nvPr/>
        </p:nvSpPr>
        <p:spPr>
          <a:xfrm>
            <a:off x="5486400" y="3383280"/>
            <a:ext cx="1874520" cy="274320"/>
          </a:xfrm>
          <a:prstGeom prst="rect">
            <a:avLst/>
          </a:prstGeom>
          <a:noFill/>
        </p:spPr>
        <p:txBody>
          <a:bodyPr wrap="square" lIns="45720" tIns="22860" rIns="45720" bIns="22860" anchor="t">
            <a:spAutoFit/>
          </a:bodyPr>
          <a:lstStyle/>
          <a:p>
            <a:pPr algn="l"/>
            <a:r>
              <a:rPr sz="1100" b="1" i="0">
                <a:solidFill>
                  <a:srgbClr val="00ADD0"/>
                </a:solidFill>
                <a:latin typeface="Calibri"/>
              </a:rPr>
              <a:t>STRONG</a:t>
            </a:r>
          </a:p>
        </p:txBody>
      </p:sp>
      <p:sp>
        <p:nvSpPr>
          <p:cNvPr id="22" name="TextBox 21"/>
          <p:cNvSpPr txBox="1"/>
          <p:nvPr/>
        </p:nvSpPr>
        <p:spPr>
          <a:xfrm>
            <a:off x="5486400" y="3703320"/>
            <a:ext cx="1874520" cy="640080"/>
          </a:xfrm>
          <a:prstGeom prst="rect">
            <a:avLst/>
          </a:prstGeom>
          <a:noFill/>
        </p:spPr>
        <p:txBody>
          <a:bodyPr wrap="square" lIns="45720" tIns="22860" rIns="45720" bIns="22860" anchor="t">
            <a:spAutoFit/>
          </a:bodyPr>
          <a:lstStyle/>
          <a:p>
            <a:pPr algn="l"/>
            <a:r>
              <a:rPr sz="1000" b="0" i="0">
                <a:solidFill>
                  <a:srgbClr val="1A1A1A"/>
                </a:solidFill>
                <a:latin typeface="Calibri"/>
              </a:rPr>
              <a:t>Dual-metric display. Planning Areas. Rubric.</a:t>
            </a:r>
          </a:p>
        </p:txBody>
      </p:sp>
      <p:sp>
        <p:nvSpPr>
          <p:cNvPr id="23" name="Rectangle 22"/>
          <p:cNvSpPr/>
          <p:nvPr/>
        </p:nvSpPr>
        <p:spPr>
          <a:xfrm>
            <a:off x="502920" y="4599432"/>
            <a:ext cx="2240280" cy="160020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Rectangle 23"/>
          <p:cNvSpPr/>
          <p:nvPr/>
        </p:nvSpPr>
        <p:spPr>
          <a:xfrm>
            <a:off x="502920" y="4599432"/>
            <a:ext cx="73152" cy="1600200"/>
          </a:xfrm>
          <a:prstGeom prst="rect">
            <a:avLst/>
          </a:prstGeom>
          <a:solidFill>
            <a:srgbClr val="E39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TextBox 24"/>
          <p:cNvSpPr txBox="1"/>
          <p:nvPr/>
        </p:nvSpPr>
        <p:spPr>
          <a:xfrm>
            <a:off x="731520" y="4736592"/>
            <a:ext cx="1874520" cy="411480"/>
          </a:xfrm>
          <a:prstGeom prst="rect">
            <a:avLst/>
          </a:prstGeom>
          <a:noFill/>
        </p:spPr>
        <p:txBody>
          <a:bodyPr wrap="square" lIns="45720" tIns="22860" rIns="45720" bIns="22860" anchor="t">
            <a:spAutoFit/>
          </a:bodyPr>
          <a:lstStyle/>
          <a:p>
            <a:pPr algn="l"/>
            <a:r>
              <a:rPr sz="1300" b="1" i="0">
                <a:solidFill>
                  <a:srgbClr val="165788"/>
                </a:solidFill>
                <a:latin typeface="Georgia"/>
              </a:rPr>
              <a:t>Subgroup Visibility</a:t>
            </a:r>
          </a:p>
        </p:txBody>
      </p:sp>
      <p:sp>
        <p:nvSpPr>
          <p:cNvPr id="26" name="TextBox 25"/>
          <p:cNvSpPr txBox="1"/>
          <p:nvPr/>
        </p:nvSpPr>
        <p:spPr>
          <a:xfrm>
            <a:off x="731520" y="5148072"/>
            <a:ext cx="1874520" cy="274320"/>
          </a:xfrm>
          <a:prstGeom prst="rect">
            <a:avLst/>
          </a:prstGeom>
          <a:noFill/>
        </p:spPr>
        <p:txBody>
          <a:bodyPr wrap="square" lIns="45720" tIns="22860" rIns="45720" bIns="22860" anchor="t">
            <a:spAutoFit/>
          </a:bodyPr>
          <a:lstStyle/>
          <a:p>
            <a:pPr algn="l"/>
            <a:r>
              <a:rPr sz="1100" b="1" i="0">
                <a:solidFill>
                  <a:srgbClr val="E39E2F"/>
                </a:solidFill>
                <a:latin typeface="Calibri"/>
              </a:rPr>
              <a:t>DEVELOPING</a:t>
            </a:r>
          </a:p>
        </p:txBody>
      </p:sp>
      <p:sp>
        <p:nvSpPr>
          <p:cNvPr id="27" name="TextBox 26"/>
          <p:cNvSpPr txBox="1"/>
          <p:nvPr/>
        </p:nvSpPr>
        <p:spPr>
          <a:xfrm>
            <a:off x="731520" y="5468112"/>
            <a:ext cx="1874520" cy="640080"/>
          </a:xfrm>
          <a:prstGeom prst="rect">
            <a:avLst/>
          </a:prstGeom>
          <a:noFill/>
        </p:spPr>
        <p:txBody>
          <a:bodyPr wrap="square" lIns="45720" tIns="22860" rIns="45720" bIns="22860" anchor="t">
            <a:spAutoFit/>
          </a:bodyPr>
          <a:lstStyle/>
          <a:p>
            <a:pPr algn="l"/>
            <a:r>
              <a:rPr sz="1000" b="0" i="0">
                <a:solidFill>
                  <a:srgbClr val="1A1A1A"/>
                </a:solidFill>
                <a:latin typeface="Calibri"/>
              </a:rPr>
              <a:t>District-level data, not yet building-level.</a:t>
            </a:r>
          </a:p>
        </p:txBody>
      </p:sp>
      <p:sp>
        <p:nvSpPr>
          <p:cNvPr id="28" name="Rectangle 27"/>
          <p:cNvSpPr/>
          <p:nvPr/>
        </p:nvSpPr>
        <p:spPr>
          <a:xfrm>
            <a:off x="2880360" y="4599432"/>
            <a:ext cx="2240280" cy="160020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ectangle 28"/>
          <p:cNvSpPr/>
          <p:nvPr/>
        </p:nvSpPr>
        <p:spPr>
          <a:xfrm>
            <a:off x="2880360" y="4599432"/>
            <a:ext cx="73152" cy="160020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3108960" y="4736592"/>
            <a:ext cx="1874520" cy="411480"/>
          </a:xfrm>
          <a:prstGeom prst="rect">
            <a:avLst/>
          </a:prstGeom>
          <a:noFill/>
        </p:spPr>
        <p:txBody>
          <a:bodyPr wrap="square" lIns="45720" tIns="22860" rIns="45720" bIns="22860" anchor="t">
            <a:spAutoFit/>
          </a:bodyPr>
          <a:lstStyle/>
          <a:p>
            <a:pPr algn="l"/>
            <a:r>
              <a:rPr sz="1300" b="1" i="0">
                <a:solidFill>
                  <a:srgbClr val="165788"/>
                </a:solidFill>
                <a:latin typeface="Georgia"/>
              </a:rPr>
              <a:t>Uncommon Practices</a:t>
            </a:r>
          </a:p>
        </p:txBody>
      </p:sp>
      <p:sp>
        <p:nvSpPr>
          <p:cNvPr id="31" name="TextBox 30"/>
          <p:cNvSpPr txBox="1"/>
          <p:nvPr/>
        </p:nvSpPr>
        <p:spPr>
          <a:xfrm>
            <a:off x="3108960" y="5148072"/>
            <a:ext cx="1874520" cy="274320"/>
          </a:xfrm>
          <a:prstGeom prst="rect">
            <a:avLst/>
          </a:prstGeom>
          <a:noFill/>
        </p:spPr>
        <p:txBody>
          <a:bodyPr wrap="square" lIns="45720" tIns="22860" rIns="45720" bIns="22860" anchor="t">
            <a:spAutoFit/>
          </a:bodyPr>
          <a:lstStyle/>
          <a:p>
            <a:pPr algn="l"/>
            <a:r>
              <a:rPr sz="1100" b="1" i="0">
                <a:solidFill>
                  <a:srgbClr val="00ADD0"/>
                </a:solidFill>
                <a:latin typeface="Calibri"/>
              </a:rPr>
              <a:t>STRONG</a:t>
            </a:r>
          </a:p>
        </p:txBody>
      </p:sp>
      <p:sp>
        <p:nvSpPr>
          <p:cNvPr id="32" name="TextBox 31"/>
          <p:cNvSpPr txBox="1"/>
          <p:nvPr/>
        </p:nvSpPr>
        <p:spPr>
          <a:xfrm>
            <a:off x="3108960" y="5468112"/>
            <a:ext cx="1874520" cy="640080"/>
          </a:xfrm>
          <a:prstGeom prst="rect">
            <a:avLst/>
          </a:prstGeom>
          <a:noFill/>
        </p:spPr>
        <p:txBody>
          <a:bodyPr wrap="square" lIns="45720" tIns="22860" rIns="45720" bIns="22860" anchor="t">
            <a:spAutoFit/>
          </a:bodyPr>
          <a:lstStyle/>
          <a:p>
            <a:pPr algn="l"/>
            <a:r>
              <a:rPr sz="1000" b="0" i="0">
                <a:solidFill>
                  <a:srgbClr val="1A1A1A"/>
                </a:solidFill>
                <a:latin typeface="Calibri"/>
              </a:rPr>
              <a:t>Published accuracy. Standing BSG.</a:t>
            </a:r>
          </a:p>
        </p:txBody>
      </p:sp>
      <p:sp>
        <p:nvSpPr>
          <p:cNvPr id="33" name="Rectangle 32"/>
          <p:cNvSpPr/>
          <p:nvPr/>
        </p:nvSpPr>
        <p:spPr>
          <a:xfrm>
            <a:off x="7726680" y="2834640"/>
            <a:ext cx="3962095" cy="3364992"/>
          </a:xfrm>
          <a:prstGeom prst="rect">
            <a:avLst/>
          </a:prstGeom>
          <a:solidFill>
            <a:srgbClr val="1657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4" name="TextBox 33"/>
          <p:cNvSpPr txBox="1"/>
          <p:nvPr/>
        </p:nvSpPr>
        <p:spPr>
          <a:xfrm>
            <a:off x="8001000" y="3108960"/>
            <a:ext cx="3413455" cy="320040"/>
          </a:xfrm>
          <a:prstGeom prst="rect">
            <a:avLst/>
          </a:prstGeom>
          <a:noFill/>
        </p:spPr>
        <p:txBody>
          <a:bodyPr wrap="square" lIns="45720" tIns="22860" rIns="45720" bIns="22860" anchor="t">
            <a:spAutoFit/>
          </a:bodyPr>
          <a:lstStyle/>
          <a:p>
            <a:pPr algn="l"/>
            <a:r>
              <a:rPr sz="1000" b="1" i="0">
                <a:solidFill>
                  <a:srgbClr val="00ADD0"/>
                </a:solidFill>
                <a:latin typeface="Calibri"/>
              </a:rPr>
              <a:t>OVERALL READ</a:t>
            </a:r>
          </a:p>
        </p:txBody>
      </p:sp>
      <p:sp>
        <p:nvSpPr>
          <p:cNvPr id="35" name="TextBox 34"/>
          <p:cNvSpPr txBox="1"/>
          <p:nvPr/>
        </p:nvSpPr>
        <p:spPr>
          <a:xfrm>
            <a:off x="8001000" y="3474720"/>
            <a:ext cx="3413455" cy="1463040"/>
          </a:xfrm>
          <a:prstGeom prst="rect">
            <a:avLst/>
          </a:prstGeom>
          <a:noFill/>
        </p:spPr>
        <p:txBody>
          <a:bodyPr wrap="square" lIns="45720" tIns="22860" rIns="45720" bIns="22860" anchor="t">
            <a:spAutoFit/>
          </a:bodyPr>
          <a:lstStyle/>
          <a:p>
            <a:pPr algn="l"/>
            <a:r>
              <a:rPr sz="2400" b="1" i="0">
                <a:solidFill>
                  <a:srgbClr val="FFFFFF"/>
                </a:solidFill>
                <a:latin typeface="Georgia"/>
              </a:rPr>
              <a:t>A strong practice, with one natural place to build.</a:t>
            </a:r>
          </a:p>
        </p:txBody>
      </p:sp>
      <p:sp>
        <p:nvSpPr>
          <p:cNvPr id="36" name="TextBox 35"/>
          <p:cNvSpPr txBox="1"/>
          <p:nvPr/>
        </p:nvSpPr>
        <p:spPr>
          <a:xfrm>
            <a:off x="8001000" y="4754880"/>
            <a:ext cx="3413455" cy="1261872"/>
          </a:xfrm>
          <a:prstGeom prst="rect">
            <a:avLst/>
          </a:prstGeom>
          <a:noFill/>
        </p:spPr>
        <p:txBody>
          <a:bodyPr wrap="square" lIns="45720" tIns="22860" rIns="45720" bIns="22860" anchor="t">
            <a:spAutoFit/>
          </a:bodyPr>
          <a:lstStyle/>
          <a:p>
            <a:pPr algn="l"/>
            <a:r>
              <a:rPr sz="1200" b="0" i="0">
                <a:solidFill>
                  <a:srgbClr val="CFE6F0"/>
                </a:solidFill>
                <a:latin typeface="Calibri"/>
              </a:rPr>
              <a:t>Olathe's current practice is strong across the board relative to typical districts of its size. The one DEVELOPING mark — subgroup visibility — is a natural next step that builds on data the district already collects.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03 · WHERE OLATHE STANDS</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800" b="1" i="0">
                <a:solidFill>
                  <a:srgbClr val="165788"/>
                </a:solidFill>
                <a:latin typeface="Georgia"/>
              </a:rPr>
              <a:t>Recommendations: near-term process improvements</a:t>
            </a:r>
          </a:p>
        </p:txBody>
      </p:sp>
      <p:sp>
        <p:nvSpPr>
          <p:cNvPr id="4" name="Rectangle 3"/>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daa-logo.png"/>
          <p:cNvPicPr>
            <a:picLocks noChangeAspect="1"/>
          </p:cNvPicPr>
          <p:nvPr/>
        </p:nvPicPr>
        <p:blipFill>
          <a:blip r:embed="rId2"/>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03 · Where Olathe Stands · p. 44</a:t>
            </a:r>
          </a:p>
        </p:txBody>
      </p:sp>
      <p:sp>
        <p:nvSpPr>
          <p:cNvPr id="7" name="TextBox 6"/>
          <p:cNvSpPr txBox="1"/>
          <p:nvPr/>
        </p:nvSpPr>
        <p:spPr>
          <a:xfrm>
            <a:off x="502920" y="1691640"/>
            <a:ext cx="11155680" cy="640080"/>
          </a:xfrm>
          <a:prstGeom prst="rect">
            <a:avLst/>
          </a:prstGeom>
          <a:noFill/>
        </p:spPr>
        <p:txBody>
          <a:bodyPr wrap="square" lIns="45720" tIns="22860" rIns="45720" bIns="22860" anchor="t">
            <a:spAutoFit/>
          </a:bodyPr>
          <a:lstStyle/>
          <a:p>
            <a:pPr algn="l"/>
            <a:r>
              <a:rPr sz="1500" b="0" i="1">
                <a:solidFill>
                  <a:srgbClr val="165788"/>
                </a:solidFill>
                <a:latin typeface="Georgia"/>
              </a:rPr>
              <a:t>Three optional process refinements the Task Force might consider. Each produces benefits within a single forecast cycle, and none require changing the core methodology that is already working well.</a:t>
            </a:r>
          </a:p>
        </p:txBody>
      </p:sp>
      <p:sp>
        <p:nvSpPr>
          <p:cNvPr id="8" name="Rectangle 7"/>
          <p:cNvSpPr/>
          <p:nvPr/>
        </p:nvSpPr>
        <p:spPr>
          <a:xfrm>
            <a:off x="502920" y="2651760"/>
            <a:ext cx="3611880" cy="329184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a:xfrm>
            <a:off x="502920" y="2651760"/>
            <a:ext cx="73152" cy="329184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777240" y="2926080"/>
            <a:ext cx="3154680" cy="548640"/>
          </a:xfrm>
          <a:prstGeom prst="rect">
            <a:avLst/>
          </a:prstGeom>
          <a:noFill/>
        </p:spPr>
        <p:txBody>
          <a:bodyPr wrap="square" lIns="45720" tIns="22860" rIns="45720" bIns="22860" anchor="t">
            <a:spAutoFit/>
          </a:bodyPr>
          <a:lstStyle/>
          <a:p>
            <a:pPr algn="l"/>
            <a:r>
              <a:rPr sz="1800" b="1" i="0">
                <a:solidFill>
                  <a:srgbClr val="165788"/>
                </a:solidFill>
                <a:latin typeface="Georgia"/>
              </a:rPr>
              <a:t>1. Cell-integrity audit</a:t>
            </a:r>
          </a:p>
        </p:txBody>
      </p:sp>
      <p:sp>
        <p:nvSpPr>
          <p:cNvPr id="11" name="TextBox 10"/>
          <p:cNvSpPr txBox="1"/>
          <p:nvPr/>
        </p:nvSpPr>
        <p:spPr>
          <a:xfrm>
            <a:off x="777240" y="3566160"/>
            <a:ext cx="3154680" cy="2194560"/>
          </a:xfrm>
          <a:prstGeom prst="rect">
            <a:avLst/>
          </a:prstGeom>
          <a:noFill/>
        </p:spPr>
        <p:txBody>
          <a:bodyPr wrap="square" lIns="45720" tIns="22860" rIns="45720" bIns="22860" anchor="t">
            <a:spAutoFit/>
          </a:bodyPr>
          <a:lstStyle/>
          <a:p>
            <a:pPr algn="l"/>
            <a:r>
              <a:rPr sz="1200" b="0" i="0">
                <a:solidFill>
                  <a:srgbClr val="1A1A1A"/>
                </a:solidFill>
                <a:latin typeface="Calibri"/>
              </a:rPr>
              <a:t>Add an automated cell-integrity check to each cycle of the forecasting workbook. A lightweight preventive step. A R or VBA audit would take a half-day to write and can be re-run each cycle.</a:t>
            </a:r>
          </a:p>
        </p:txBody>
      </p:sp>
      <p:sp>
        <p:nvSpPr>
          <p:cNvPr id="12" name="Rectangle 11"/>
          <p:cNvSpPr/>
          <p:nvPr/>
        </p:nvSpPr>
        <p:spPr>
          <a:xfrm>
            <a:off x="4251960" y="2651760"/>
            <a:ext cx="3611880" cy="329184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a:xfrm>
            <a:off x="4251960" y="2651760"/>
            <a:ext cx="73152" cy="329184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526280" y="2926080"/>
            <a:ext cx="3154680" cy="548640"/>
          </a:xfrm>
          <a:prstGeom prst="rect">
            <a:avLst/>
          </a:prstGeom>
          <a:noFill/>
        </p:spPr>
        <p:txBody>
          <a:bodyPr wrap="square" lIns="45720" tIns="22860" rIns="45720" bIns="22860" anchor="t">
            <a:spAutoFit/>
          </a:bodyPr>
          <a:lstStyle/>
          <a:p>
            <a:pPr algn="l"/>
            <a:r>
              <a:rPr sz="1800" b="1" i="0">
                <a:solidFill>
                  <a:srgbClr val="165788"/>
                </a:solidFill>
                <a:latin typeface="Georgia"/>
              </a:rPr>
              <a:t>2. Capacity inventory standardization</a:t>
            </a:r>
          </a:p>
        </p:txBody>
      </p:sp>
      <p:sp>
        <p:nvSpPr>
          <p:cNvPr id="15" name="TextBox 14"/>
          <p:cNvSpPr txBox="1"/>
          <p:nvPr/>
        </p:nvSpPr>
        <p:spPr>
          <a:xfrm>
            <a:off x="4526280" y="3566160"/>
            <a:ext cx="3154680" cy="2194560"/>
          </a:xfrm>
          <a:prstGeom prst="rect">
            <a:avLst/>
          </a:prstGeom>
          <a:noFill/>
        </p:spPr>
        <p:txBody>
          <a:bodyPr wrap="square" lIns="45720" tIns="22860" rIns="45720" bIns="22860" anchor="t">
            <a:spAutoFit/>
          </a:bodyPr>
          <a:lstStyle/>
          <a:p>
            <a:pPr algn="l"/>
            <a:r>
              <a:rPr sz="1200" b="0" i="0">
                <a:solidFill>
                  <a:srgbClr val="1A1A1A"/>
                </a:solidFill>
                <a:latin typeface="Calibri"/>
              </a:rPr>
              <a:t>Standardize the last-updated column in the capacity inventory on a single date format and add an entry-time validation rule. The underlying information is correct; the column just needs consistent formatting to be scan-ready for external readers.</a:t>
            </a:r>
          </a:p>
        </p:txBody>
      </p:sp>
      <p:sp>
        <p:nvSpPr>
          <p:cNvPr id="16" name="Rectangle 15"/>
          <p:cNvSpPr/>
          <p:nvPr/>
        </p:nvSpPr>
        <p:spPr>
          <a:xfrm>
            <a:off x="8001000" y="2651760"/>
            <a:ext cx="3611880" cy="329184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Rectangle 16"/>
          <p:cNvSpPr/>
          <p:nvPr/>
        </p:nvSpPr>
        <p:spPr>
          <a:xfrm>
            <a:off x="8001000" y="2651760"/>
            <a:ext cx="73152" cy="329184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8275320" y="2926080"/>
            <a:ext cx="3154680" cy="548640"/>
          </a:xfrm>
          <a:prstGeom prst="rect">
            <a:avLst/>
          </a:prstGeom>
          <a:noFill/>
        </p:spPr>
        <p:txBody>
          <a:bodyPr wrap="square" lIns="45720" tIns="22860" rIns="45720" bIns="22860" anchor="t">
            <a:spAutoFit/>
          </a:bodyPr>
          <a:lstStyle/>
          <a:p>
            <a:pPr algn="l"/>
            <a:r>
              <a:rPr sz="1800" b="1" i="0">
                <a:solidFill>
                  <a:srgbClr val="165788"/>
                </a:solidFill>
                <a:latin typeface="Georgia"/>
              </a:rPr>
              <a:t>3. Scenario display clarity</a:t>
            </a:r>
          </a:p>
        </p:txBody>
      </p:sp>
      <p:sp>
        <p:nvSpPr>
          <p:cNvPr id="19" name="TextBox 18"/>
          <p:cNvSpPr txBox="1"/>
          <p:nvPr/>
        </p:nvSpPr>
        <p:spPr>
          <a:xfrm>
            <a:off x="8275320" y="3566160"/>
            <a:ext cx="3154680" cy="2194560"/>
          </a:xfrm>
          <a:prstGeom prst="rect">
            <a:avLst/>
          </a:prstGeom>
          <a:noFill/>
        </p:spPr>
        <p:txBody>
          <a:bodyPr wrap="square" lIns="45720" tIns="22860" rIns="45720" bIns="22860" anchor="t">
            <a:spAutoFit/>
          </a:bodyPr>
          <a:lstStyle/>
          <a:p>
            <a:pPr algn="l"/>
            <a:r>
              <a:rPr sz="1200" b="0" i="0">
                <a:solidFill>
                  <a:srgbClr val="1A1A1A"/>
                </a:solidFill>
                <a:latin typeface="Calibri"/>
              </a:rPr>
              <a:t>Add a scenario banner at the top of each workbook sheet and use a consistent color convention (one color family for baseline, one for alternative). Reduces cognitive load for a reader consuming a single sheet.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03 · WHERE OLATHE STANDS</a:t>
            </a:r>
          </a:p>
        </p:txBody>
      </p:sp>
      <p:sp>
        <p:nvSpPr>
          <p:cNvPr id="3" name="TextBox 2"/>
          <p:cNvSpPr txBox="1"/>
          <p:nvPr/>
        </p:nvSpPr>
        <p:spPr>
          <a:xfrm>
            <a:off x="502920" y="658368"/>
            <a:ext cx="11155680" cy="548640"/>
          </a:xfrm>
          <a:prstGeom prst="rect">
            <a:avLst/>
          </a:prstGeom>
          <a:noFill/>
        </p:spPr>
        <p:txBody>
          <a:bodyPr wrap="square" lIns="45720" tIns="22860" rIns="45720" bIns="22860" anchor="t">
            <a:spAutoFit/>
          </a:bodyPr>
          <a:lstStyle/>
          <a:p>
            <a:pPr algn="l"/>
            <a:r>
              <a:rPr sz="2400" b="1" i="0">
                <a:solidFill>
                  <a:srgbClr val="165788"/>
                </a:solidFill>
                <a:latin typeface="Georgia"/>
              </a:rPr>
              <a:t>Recommendations: building the evidence base</a:t>
            </a:r>
          </a:p>
        </p:txBody>
      </p:sp>
      <p:sp>
        <p:nvSpPr>
          <p:cNvPr id="4" name="TextBox 3"/>
          <p:cNvSpPr txBox="1"/>
          <p:nvPr/>
        </p:nvSpPr>
        <p:spPr>
          <a:xfrm>
            <a:off x="502920" y="1371600"/>
            <a:ext cx="11155680" cy="548640"/>
          </a:xfrm>
          <a:prstGeom prst="rect">
            <a:avLst/>
          </a:prstGeom>
          <a:noFill/>
        </p:spPr>
        <p:txBody>
          <a:bodyPr wrap="square" lIns="45720" tIns="22860" rIns="45720" bIns="22860" anchor="t">
            <a:spAutoFit/>
          </a:bodyPr>
          <a:lstStyle/>
          <a:p>
            <a:pPr algn="l"/>
            <a:r>
              <a:rPr sz="1300" b="0" i="1">
                <a:solidFill>
                  <a:srgbClr val="165788"/>
                </a:solidFill>
                <a:latin typeface="Georgia"/>
              </a:rPr>
              <a:t>Three ways to make the district's already-strong analytical work more visible to the community and to decision-makers.</a:t>
            </a:r>
          </a:p>
        </p:txBody>
      </p:sp>
      <p:sp>
        <p:nvSpPr>
          <p:cNvPr id="10" name="Rectangle 9"/>
          <p:cNvSpPr/>
          <p:nvPr/>
        </p:nvSpPr>
        <p:spPr>
          <a:xfrm>
            <a:off x="502920" y="2194560"/>
            <a:ext cx="3520440" cy="320040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a:xfrm>
            <a:off x="502920" y="2194560"/>
            <a:ext cx="73152" cy="320040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777240" y="2286000"/>
            <a:ext cx="3154680" cy="365760"/>
          </a:xfrm>
          <a:prstGeom prst="rect">
            <a:avLst/>
          </a:prstGeom>
          <a:noFill/>
        </p:spPr>
        <p:txBody>
          <a:bodyPr wrap="square" lIns="45720" tIns="22860" rIns="45720" bIns="22860" anchor="t">
            <a:spAutoFit/>
          </a:bodyPr>
          <a:lstStyle/>
          <a:p>
            <a:pPr algn="l"/>
            <a:r>
              <a:rPr sz="1400" b="1" i="0">
                <a:solidFill>
                  <a:srgbClr val="165788"/>
                </a:solidFill>
                <a:latin typeface="Georgia"/>
              </a:rPr>
              <a:t>4. Public methods document</a:t>
            </a:r>
          </a:p>
        </p:txBody>
      </p:sp>
      <p:sp>
        <p:nvSpPr>
          <p:cNvPr id="13" name="TextBox 12"/>
          <p:cNvSpPr txBox="1"/>
          <p:nvPr/>
        </p:nvSpPr>
        <p:spPr>
          <a:xfrm>
            <a:off x="777240" y="2743200"/>
            <a:ext cx="3154680" cy="2560320"/>
          </a:xfrm>
          <a:prstGeom prst="rect">
            <a:avLst/>
          </a:prstGeom>
          <a:noFill/>
        </p:spPr>
        <p:txBody>
          <a:bodyPr wrap="square" lIns="45720" tIns="22860" rIns="45720" bIns="22860" anchor="t">
            <a:spAutoFit/>
          </a:bodyPr>
          <a:lstStyle/>
          <a:p>
            <a:pPr algn="l"/>
            <a:r>
              <a:rPr sz="1050" b="0" i="0">
                <a:solidFill>
                  <a:srgbClr val="1A1A1A"/>
                </a:solidFill>
                <a:latin typeface="Calibri"/>
              </a:rPr>
              <a:t>Publish a short, public-facing description (2-4 pages) of the forecast's inputs, method, scenarios, and limitations. Include a one-page mapping of the three capacity measures, explaining which decisions each informs. A written record is easier to track and version than PowerPoint.</a:t>
            </a:r>
          </a:p>
        </p:txBody>
      </p:sp>
      <p:sp>
        <p:nvSpPr>
          <p:cNvPr id="14" name="Rectangle 13"/>
          <p:cNvSpPr/>
          <p:nvPr/>
        </p:nvSpPr>
        <p:spPr>
          <a:xfrm>
            <a:off x="4251960" y="2194560"/>
            <a:ext cx="3520440" cy="320040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a:xfrm>
            <a:off x="4251960" y="2194560"/>
            <a:ext cx="73152" cy="320040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4526280" y="2286000"/>
            <a:ext cx="3154680" cy="365760"/>
          </a:xfrm>
          <a:prstGeom prst="rect">
            <a:avLst/>
          </a:prstGeom>
          <a:noFill/>
        </p:spPr>
        <p:txBody>
          <a:bodyPr wrap="square" lIns="45720" tIns="22860" rIns="45720" bIns="22860" anchor="t">
            <a:spAutoFit/>
          </a:bodyPr>
          <a:lstStyle/>
          <a:p>
            <a:pPr algn="l"/>
            <a:r>
              <a:rPr sz="1400" b="1" i="0">
                <a:solidFill>
                  <a:srgbClr val="165788"/>
                </a:solidFill>
                <a:latin typeface="Georgia"/>
              </a:rPr>
              <a:t>5. Annual back-test</a:t>
            </a:r>
          </a:p>
        </p:txBody>
      </p:sp>
      <p:sp>
        <p:nvSpPr>
          <p:cNvPr id="17" name="TextBox 16"/>
          <p:cNvSpPr txBox="1"/>
          <p:nvPr/>
        </p:nvSpPr>
        <p:spPr>
          <a:xfrm>
            <a:off x="4526280" y="2743200"/>
            <a:ext cx="3154680" cy="2560320"/>
          </a:xfrm>
          <a:prstGeom prst="rect">
            <a:avLst/>
          </a:prstGeom>
          <a:noFill/>
        </p:spPr>
        <p:txBody>
          <a:bodyPr wrap="square" lIns="45720" tIns="22860" rIns="45720" bIns="22860" anchor="t">
            <a:spAutoFit/>
          </a:bodyPr>
          <a:lstStyle/>
          <a:p>
            <a:pPr algn="l"/>
            <a:r>
              <a:rPr sz="1050" b="0" i="0">
                <a:solidFill>
                  <a:srgbClr val="1A1A1A"/>
                </a:solidFill>
                <a:latin typeface="Calibri"/>
              </a:rPr>
              <a:t>Run an annual back-test of the prior cycle's forecast against realized enrollment. Publish the residual summary in the same workbook so the method's performance is documented over time. Olathe already reports accuracy at each annual presentation -- an uncommon practice among peer districts. Formalizing it in the workbook would make that strength permanent.</a:t>
            </a:r>
          </a:p>
        </p:txBody>
      </p:sp>
      <p:sp>
        <p:nvSpPr>
          <p:cNvPr id="18" name="Rectangle 17"/>
          <p:cNvSpPr/>
          <p:nvPr/>
        </p:nvSpPr>
        <p:spPr>
          <a:xfrm>
            <a:off x="8001000" y="2194560"/>
            <a:ext cx="3520440" cy="320040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Rectangle 18"/>
          <p:cNvSpPr/>
          <p:nvPr/>
        </p:nvSpPr>
        <p:spPr>
          <a:xfrm>
            <a:off x="8001000" y="2194560"/>
            <a:ext cx="73152" cy="320040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8275320" y="2286000"/>
            <a:ext cx="3154680" cy="365760"/>
          </a:xfrm>
          <a:prstGeom prst="rect">
            <a:avLst/>
          </a:prstGeom>
          <a:noFill/>
        </p:spPr>
        <p:txBody>
          <a:bodyPr wrap="square" lIns="45720" tIns="22860" rIns="45720" bIns="22860" anchor="t">
            <a:spAutoFit/>
          </a:bodyPr>
          <a:lstStyle/>
          <a:p>
            <a:pPr algn="l"/>
            <a:r>
              <a:rPr sz="1400" b="1" i="0">
                <a:solidFill>
                  <a:srgbClr val="165788"/>
                </a:solidFill>
                <a:latin typeface="Georgia"/>
              </a:rPr>
              <a:t>6. Subgroup-by-grade view</a:t>
            </a:r>
          </a:p>
        </p:txBody>
      </p:sp>
      <p:sp>
        <p:nvSpPr>
          <p:cNvPr id="21" name="TextBox 20"/>
          <p:cNvSpPr txBox="1"/>
          <p:nvPr/>
        </p:nvSpPr>
        <p:spPr>
          <a:xfrm>
            <a:off x="8275320" y="2743200"/>
            <a:ext cx="3154680" cy="2560320"/>
          </a:xfrm>
          <a:prstGeom prst="rect">
            <a:avLst/>
          </a:prstGeom>
          <a:noFill/>
        </p:spPr>
        <p:txBody>
          <a:bodyPr wrap="square" lIns="45720" tIns="22860" rIns="45720" bIns="22860" anchor="t">
            <a:spAutoFit/>
          </a:bodyPr>
          <a:lstStyle/>
          <a:p>
            <a:pPr algn="l"/>
            <a:r>
              <a:rPr sz="1050" b="0" i="0">
                <a:solidFill>
                  <a:srgbClr val="1A1A1A"/>
                </a:solidFill>
                <a:latin typeface="Calibri"/>
              </a:rPr>
              <a:t>Add a short subgroup-by-grade view to the utilization and forecasting outputs (at minimum, multilingual learners and students with IEPs). Building-level planning decisions should be taken with visibility into whether the subgroup composition is changing in ways that affect program requirements.</a:t>
            </a:r>
          </a:p>
        </p:txBody>
      </p:sp>
      <p:sp>
        <p:nvSpPr>
          <p:cNvPr id="22" name="Rectangle 21"/>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23" name="Picture 22" descr="daa-logo.png"/>
          <p:cNvPicPr>
            <a:picLocks noChangeAspect="1"/>
          </p:cNvPicPr>
          <p:nvPr/>
        </p:nvPicPr>
        <p:blipFill>
          <a:blip r:embed="rId2"/>
          <a:stretch>
            <a:fillRect/>
          </a:stretch>
        </p:blipFill>
        <p:spPr>
          <a:xfrm>
            <a:off x="10545775" y="6355080"/>
            <a:ext cx="1143000" cy="300930"/>
          </a:xfrm>
          <a:prstGeom prst="rect">
            <a:avLst/>
          </a:prstGeom>
        </p:spPr>
      </p:pic>
      <p:sp>
        <p:nvSpPr>
          <p:cNvPr id="24" name="TextBox 23"/>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03 · Where Olathe Stands · Recommendations 4-6</a:t>
            </a:r>
          </a:p>
        </p:txBody>
      </p:sp>
      <p:sp>
        <p:nvSpPr>
          <p:cNvPr id="99" name="FooterText"/>
          <p:cNvSpPr/>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03 · Where Olathe Stands · p. 45</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03 · WHERE OLATHE STANDS</a:t>
            </a:r>
          </a:p>
        </p:txBody>
      </p:sp>
      <p:sp>
        <p:nvSpPr>
          <p:cNvPr id="3" name="TextBox 2"/>
          <p:cNvSpPr txBox="1"/>
          <p:nvPr/>
        </p:nvSpPr>
        <p:spPr>
          <a:xfrm>
            <a:off x="502920" y="658368"/>
            <a:ext cx="11155680" cy="548640"/>
          </a:xfrm>
          <a:prstGeom prst="rect">
            <a:avLst/>
          </a:prstGeom>
          <a:noFill/>
        </p:spPr>
        <p:txBody>
          <a:bodyPr wrap="square" lIns="45720" tIns="22860" rIns="45720" bIns="22860" anchor="t">
            <a:spAutoFit/>
          </a:bodyPr>
          <a:lstStyle/>
          <a:p>
            <a:pPr algn="l"/>
            <a:r>
              <a:rPr sz="2400" b="1" i="0">
                <a:solidFill>
                  <a:srgbClr val="165788"/>
                </a:solidFill>
                <a:latin typeface="Georgia"/>
              </a:rPr>
              <a:t>Longer-term investments</a:t>
            </a:r>
          </a:p>
        </p:txBody>
      </p:sp>
      <p:sp>
        <p:nvSpPr>
          <p:cNvPr id="4" name="TextBox 3"/>
          <p:cNvSpPr txBox="1"/>
          <p:nvPr/>
        </p:nvSpPr>
        <p:spPr>
          <a:xfrm>
            <a:off x="502920" y="1371600"/>
            <a:ext cx="11155680" cy="548640"/>
          </a:xfrm>
          <a:prstGeom prst="rect">
            <a:avLst/>
          </a:prstGeom>
          <a:noFill/>
        </p:spPr>
        <p:txBody>
          <a:bodyPr wrap="square" lIns="45720" tIns="22860" rIns="45720" bIns="22860" anchor="t">
            <a:spAutoFit/>
          </a:bodyPr>
          <a:lstStyle/>
          <a:p>
            <a:pPr algn="l"/>
            <a:r>
              <a:rPr sz="1300" b="0" i="1">
                <a:solidFill>
                  <a:srgbClr val="165788"/>
                </a:solidFill>
                <a:latin typeface="Georgia"/>
              </a:rPr>
              <a:t>Two longer-horizon investments worth considering once the near-term practices are in place. Both are about the engineering layer beneath a method that is already the right method.</a:t>
            </a:r>
          </a:p>
        </p:txBody>
      </p:sp>
      <p:sp>
        <p:nvSpPr>
          <p:cNvPr id="10" name="Rectangle 9"/>
          <p:cNvSpPr/>
          <p:nvPr/>
        </p:nvSpPr>
        <p:spPr>
          <a:xfrm>
            <a:off x="502920" y="2011680"/>
            <a:ext cx="5303520" cy="347472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a:xfrm>
            <a:off x="502920" y="2011680"/>
            <a:ext cx="73152" cy="347472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777240" y="2103120"/>
            <a:ext cx="4937760" cy="365760"/>
          </a:xfrm>
          <a:prstGeom prst="rect">
            <a:avLst/>
          </a:prstGeom>
          <a:noFill/>
        </p:spPr>
        <p:txBody>
          <a:bodyPr wrap="square" lIns="45720" tIns="22860" rIns="45720" bIns="22860" anchor="t">
            <a:spAutoFit/>
          </a:bodyPr>
          <a:lstStyle/>
          <a:p>
            <a:pPr algn="l"/>
            <a:r>
              <a:rPr sz="1400" b="1" i="0">
                <a:solidFill>
                  <a:srgbClr val="165788"/>
                </a:solidFill>
                <a:latin typeface="Georgia"/>
              </a:rPr>
              <a:t>7. Probabilistic uncertainty band</a:t>
            </a:r>
          </a:p>
        </p:txBody>
      </p:sp>
      <p:sp>
        <p:nvSpPr>
          <p:cNvPr id="13" name="TextBox 12"/>
          <p:cNvSpPr txBox="1"/>
          <p:nvPr/>
        </p:nvSpPr>
        <p:spPr>
          <a:xfrm>
            <a:off x="777240" y="2560320"/>
            <a:ext cx="4937760" cy="2834640"/>
          </a:xfrm>
          <a:prstGeom prst="rect">
            <a:avLst/>
          </a:prstGeom>
          <a:noFill/>
        </p:spPr>
        <p:txBody>
          <a:bodyPr wrap="square" lIns="45720" tIns="22860" rIns="45720" bIns="22860" anchor="t">
            <a:spAutoFit/>
          </a:bodyPr>
          <a:lstStyle/>
          <a:p>
            <a:pPr algn="l"/>
            <a:r>
              <a:rPr sz="1050" b="0" i="0">
                <a:solidFill>
                  <a:srgbClr val="1A1A1A"/>
                </a:solidFill>
                <a:latin typeface="Calibri"/>
              </a:rPr>
              <a:t>Add a probabilistic uncertainty band to the ten-year forecast using the time-series-on-GPRs variant of cohort-survival. The payoff: a forecast communicated to the Board and community as a range alongside the central line, matching the uncertainty-treatment practice described in the best-practices framework. This is frontier-level practice -- very few districts of any size do it today, which speaks to the strength of the starting point.</a:t>
            </a:r>
          </a:p>
        </p:txBody>
      </p:sp>
      <p:sp>
        <p:nvSpPr>
          <p:cNvPr id="14" name="Rectangle 13"/>
          <p:cNvSpPr/>
          <p:nvPr/>
        </p:nvSpPr>
        <p:spPr>
          <a:xfrm>
            <a:off x="6035040" y="2011680"/>
            <a:ext cx="5303520" cy="347472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a:xfrm>
            <a:off x="6035040" y="2011680"/>
            <a:ext cx="73152" cy="347472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6309360" y="2103120"/>
            <a:ext cx="4937760" cy="365760"/>
          </a:xfrm>
          <a:prstGeom prst="rect">
            <a:avLst/>
          </a:prstGeom>
          <a:noFill/>
        </p:spPr>
        <p:txBody>
          <a:bodyPr wrap="square" lIns="45720" tIns="22860" rIns="45720" bIns="22860" anchor="t">
            <a:spAutoFit/>
          </a:bodyPr>
          <a:lstStyle/>
          <a:p>
            <a:pPr algn="l"/>
            <a:r>
              <a:rPr sz="1400" b="1" i="0">
                <a:solidFill>
                  <a:srgbClr val="165788"/>
                </a:solidFill>
                <a:latin typeface="Georgia"/>
              </a:rPr>
              <a:t>8. Spreadsheet-to-script migration</a:t>
            </a:r>
          </a:p>
        </p:txBody>
      </p:sp>
      <p:sp>
        <p:nvSpPr>
          <p:cNvPr id="17" name="TextBox 16"/>
          <p:cNvSpPr txBox="1"/>
          <p:nvPr/>
        </p:nvSpPr>
        <p:spPr>
          <a:xfrm>
            <a:off x="6309360" y="2560320"/>
            <a:ext cx="4937760" cy="2834640"/>
          </a:xfrm>
          <a:prstGeom prst="rect">
            <a:avLst/>
          </a:prstGeom>
          <a:noFill/>
        </p:spPr>
        <p:txBody>
          <a:bodyPr wrap="square" lIns="45720" tIns="22860" rIns="45720" bIns="22860" anchor="t">
            <a:spAutoFit/>
          </a:bodyPr>
          <a:lstStyle/>
          <a:p>
            <a:pPr algn="l"/>
            <a:r>
              <a:rPr sz="1050" b="0" i="0">
                <a:solidFill>
                  <a:srgbClr val="1A1A1A"/>
                </a:solidFill>
                <a:latin typeface="Calibri"/>
              </a:rPr>
              <a:t>Migrate the forecasting workbook from Excel to a scripted pipeline (R, Python, or a dedicated tool) that automates the end-to-end forecast, exposes each step to testing, and re-runs on a new data vintage with a single command. The workbook has served the district well. This is about the engineering layer beneath the model, not about changing the model.</a:t>
            </a:r>
          </a:p>
        </p:txBody>
      </p:sp>
      <p:sp>
        <p:nvSpPr>
          <p:cNvPr id="18" name="Rectangle 17"/>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19" name="Picture 18" descr="daa-logo.png"/>
          <p:cNvPicPr>
            <a:picLocks noChangeAspect="1"/>
          </p:cNvPicPr>
          <p:nvPr/>
        </p:nvPicPr>
        <p:blipFill>
          <a:blip r:embed="rId2"/>
          <a:stretch>
            <a:fillRect/>
          </a:stretch>
        </p:blipFill>
        <p:spPr>
          <a:xfrm>
            <a:off x="10545775" y="6355080"/>
            <a:ext cx="1143000" cy="300930"/>
          </a:xfrm>
          <a:prstGeom prst="rect">
            <a:avLst/>
          </a:prstGeom>
        </p:spPr>
      </p:pic>
      <p:sp>
        <p:nvSpPr>
          <p:cNvPr id="20" name="TextBox 19"/>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03 · Where Olathe Stands · Recommendations 7-8</a:t>
            </a:r>
          </a:p>
        </p:txBody>
      </p:sp>
      <p:sp>
        <p:nvSpPr>
          <p:cNvPr id="99" name="FooterText"/>
          <p:cNvSpPr/>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03 · Where Olathe Stands · p. 46</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65788"/>
        </a:solidFill>
        <a:effectLst/>
      </p:bgPr>
    </p:bg>
    <p:spTree>
      <p:nvGrpSpPr>
        <p:cNvPr id="1" name=""/>
        <p:cNvGrpSpPr/>
        <p:nvPr/>
      </p:nvGrpSpPr>
      <p:grpSpPr>
        <a:xfrm>
          <a:off x="0" y="0"/>
          <a:ext cx="0" cy="0"/>
          <a:chOff x="0" y="0"/>
          <a:chExt cx="0" cy="0"/>
        </a:xfrm>
      </p:grpSpPr>
      <p:sp>
        <p:nvSpPr>
          <p:cNvPr id="2" name="SectionLabel"/>
          <p:cNvSpPr txBox="1"/>
          <p:nvPr/>
        </p:nvSpPr>
        <p:spPr>
          <a:xfrm>
            <a:off x="502920" y="365760"/>
            <a:ext cx="11155680" cy="274320"/>
          </a:xfrm>
          <a:prstGeom prst="rect">
            <a:avLst/>
          </a:prstGeom>
          <a:noFill/>
        </p:spPr>
        <p:txBody>
          <a:bodyPr wrap="square" lIns="45720" tIns="22860" rIns="45720" bIns="22860" anchor="t">
            <a:spAutoFit/>
          </a:bodyPr>
          <a:lstStyle/>
          <a:p>
            <a:r>
              <a:rPr sz="1000" b="1">
                <a:solidFill>
                  <a:srgbClr val="00ADD0"/>
                </a:solidFill>
                <a:latin typeface="Calibri"/>
              </a:rPr>
              <a:t>KEY TAKEAWAYS</a:t>
            </a:r>
          </a:p>
        </p:txBody>
      </p:sp>
      <p:sp>
        <p:nvSpPr>
          <p:cNvPr id="3" name="Title"/>
          <p:cNvSpPr txBox="1"/>
          <p:nvPr/>
        </p:nvSpPr>
        <p:spPr>
          <a:xfrm>
            <a:off x="502920" y="658368"/>
            <a:ext cx="11155680" cy="822960"/>
          </a:xfrm>
          <a:prstGeom prst="rect">
            <a:avLst/>
          </a:prstGeom>
          <a:noFill/>
        </p:spPr>
        <p:txBody>
          <a:bodyPr wrap="square" lIns="45720" tIns="22860" rIns="45720" bIns="22860" anchor="t">
            <a:spAutoFit/>
          </a:bodyPr>
          <a:lstStyle/>
          <a:p>
            <a:r>
              <a:rPr lang="en-US" sz="2800" b="1" dirty="0">
                <a:solidFill>
                  <a:srgbClr val="FFFFFF"/>
                </a:solidFill>
                <a:latin typeface="Georgia"/>
              </a:rPr>
              <a:t>What to take away from today</a:t>
            </a:r>
          </a:p>
        </p:txBody>
      </p:sp>
      <p:sp>
        <p:nvSpPr>
          <p:cNvPr id="4" name="HeroBg"/>
          <p:cNvSpPr/>
          <p:nvPr/>
        </p:nvSpPr>
        <p:spPr>
          <a:xfrm>
            <a:off x="502920" y="1691640"/>
            <a:ext cx="11155680" cy="1188720"/>
          </a:xfrm>
          <a:prstGeom prst="rect">
            <a:avLst/>
          </a:prstGeom>
          <a:solidFill>
            <a:srgbClr val="00ADD0"/>
          </a:solidFill>
          <a:ln>
            <a:noFill/>
          </a:ln>
        </p:spPr>
        <p:txBody>
          <a:bodyPr rtlCol="0" anchor="ctr"/>
          <a:lstStyle/>
          <a:p>
            <a:endParaRPr/>
          </a:p>
        </p:txBody>
      </p:sp>
      <p:sp>
        <p:nvSpPr>
          <p:cNvPr id="5" name="HeroText"/>
          <p:cNvSpPr txBox="1"/>
          <p:nvPr/>
        </p:nvSpPr>
        <p:spPr>
          <a:xfrm>
            <a:off x="777240" y="1828800"/>
            <a:ext cx="10607040" cy="914400"/>
          </a:xfrm>
          <a:prstGeom prst="rect">
            <a:avLst/>
          </a:prstGeom>
          <a:noFill/>
        </p:spPr>
        <p:txBody>
          <a:bodyPr wrap="square" lIns="45720" tIns="22860" rIns="45720" bIns="22860" anchor="ctr">
            <a:spAutoFit/>
          </a:bodyPr>
          <a:lstStyle/>
          <a:p>
            <a:pPr algn="ctr"/>
            <a:r>
              <a:rPr lang="en-US" sz="2000" b="1" dirty="0">
                <a:solidFill>
                  <a:srgbClr val="FFFFFF"/>
                </a:solidFill>
                <a:latin typeface="Georgia"/>
              </a:rPr>
              <a:t>The data and analytical infrastructure Olathe has already built is what the Task Force needs to do its work.</a:t>
            </a:r>
          </a:p>
        </p:txBody>
      </p:sp>
      <p:sp>
        <p:nvSpPr>
          <p:cNvPr id="10" name="Card1Bg"/>
          <p:cNvSpPr/>
          <p:nvPr/>
        </p:nvSpPr>
        <p:spPr>
          <a:xfrm>
            <a:off x="502920" y="3108960"/>
            <a:ext cx="3566160" cy="2834640"/>
          </a:xfrm>
          <a:prstGeom prst="rect">
            <a:avLst/>
          </a:prstGeom>
          <a:solidFill>
            <a:srgbClr val="1E4B6E"/>
          </a:solidFill>
          <a:ln>
            <a:noFill/>
          </a:ln>
        </p:spPr>
        <p:txBody>
          <a:bodyPr rtlCol="0" anchor="ctr"/>
          <a:lstStyle/>
          <a:p>
            <a:endParaRPr/>
          </a:p>
        </p:txBody>
      </p:sp>
      <p:sp>
        <p:nvSpPr>
          <p:cNvPr id="11" name="Card1Label"/>
          <p:cNvSpPr txBox="1"/>
          <p:nvPr/>
        </p:nvSpPr>
        <p:spPr>
          <a:xfrm>
            <a:off x="685800" y="3291840"/>
            <a:ext cx="3200400" cy="274320"/>
          </a:xfrm>
          <a:prstGeom prst="rect">
            <a:avLst/>
          </a:prstGeom>
          <a:noFill/>
        </p:spPr>
        <p:txBody>
          <a:bodyPr wrap="square" lIns="45720" tIns="22860" rIns="45720" bIns="22860" anchor="t">
            <a:spAutoFit/>
          </a:bodyPr>
          <a:lstStyle/>
          <a:p>
            <a:r>
              <a:rPr sz="1000" b="1">
                <a:solidFill>
                  <a:srgbClr val="00ADD0"/>
                </a:solidFill>
                <a:latin typeface="Calibri"/>
              </a:rPr>
              <a:t>THE FORECASTING METHOD WORKS</a:t>
            </a:r>
          </a:p>
        </p:txBody>
      </p:sp>
      <p:sp>
        <p:nvSpPr>
          <p:cNvPr id="12" name="Card1Text"/>
          <p:cNvSpPr txBox="1"/>
          <p:nvPr/>
        </p:nvSpPr>
        <p:spPr>
          <a:xfrm>
            <a:off x="685800" y="3657600"/>
            <a:ext cx="3200400" cy="2103120"/>
          </a:xfrm>
          <a:prstGeom prst="rect">
            <a:avLst/>
          </a:prstGeom>
          <a:noFill/>
        </p:spPr>
        <p:txBody>
          <a:bodyPr wrap="square" lIns="45720" tIns="22860" rIns="45720" bIns="22860" anchor="t">
            <a:spAutoFit/>
          </a:bodyPr>
          <a:lstStyle/>
          <a:p>
            <a:pPr>
              <a:lnSpc>
                <a:spcPct val="130000"/>
              </a:lnSpc>
            </a:pPr>
            <a:r>
              <a:rPr sz="1200" dirty="0">
                <a:solidFill>
                  <a:srgbClr val="B0D0E8"/>
                </a:solidFill>
                <a:latin typeface="Calibri"/>
              </a:rPr>
              <a:t>A hybrid cohort-progression method with a housing-pipeline overlay, operating at the subdivision level. 99.2% district-total accuracy in 2024-25. The core method is sound — it does not need to be replaced.</a:t>
            </a:r>
          </a:p>
        </p:txBody>
      </p:sp>
      <p:sp>
        <p:nvSpPr>
          <p:cNvPr id="20" name="Card2Bg"/>
          <p:cNvSpPr/>
          <p:nvPr/>
        </p:nvSpPr>
        <p:spPr>
          <a:xfrm>
            <a:off x="4297680" y="3108960"/>
            <a:ext cx="3566160" cy="2834640"/>
          </a:xfrm>
          <a:prstGeom prst="rect">
            <a:avLst/>
          </a:prstGeom>
          <a:solidFill>
            <a:srgbClr val="1E4B6E"/>
          </a:solidFill>
          <a:ln>
            <a:noFill/>
          </a:ln>
        </p:spPr>
        <p:txBody>
          <a:bodyPr rtlCol="0" anchor="ctr"/>
          <a:lstStyle/>
          <a:p>
            <a:endParaRPr/>
          </a:p>
        </p:txBody>
      </p:sp>
      <p:sp>
        <p:nvSpPr>
          <p:cNvPr id="21" name="Card2Label"/>
          <p:cNvSpPr txBox="1"/>
          <p:nvPr/>
        </p:nvSpPr>
        <p:spPr>
          <a:xfrm>
            <a:off x="4480560" y="3291840"/>
            <a:ext cx="3200400" cy="274320"/>
          </a:xfrm>
          <a:prstGeom prst="rect">
            <a:avLst/>
          </a:prstGeom>
          <a:noFill/>
        </p:spPr>
        <p:txBody>
          <a:bodyPr wrap="square" lIns="45720" tIns="22860" rIns="45720" bIns="22860" anchor="t">
            <a:spAutoFit/>
          </a:bodyPr>
          <a:lstStyle/>
          <a:p>
            <a:r>
              <a:rPr sz="1000" b="1">
                <a:solidFill>
                  <a:srgbClr val="00ADD0"/>
                </a:solidFill>
                <a:latin typeface="Calibri"/>
              </a:rPr>
              <a:t>THE CAPACITY DATA IS DETAILED</a:t>
            </a:r>
          </a:p>
        </p:txBody>
      </p:sp>
      <p:sp>
        <p:nvSpPr>
          <p:cNvPr id="22" name="Card2Text"/>
          <p:cNvSpPr txBox="1"/>
          <p:nvPr/>
        </p:nvSpPr>
        <p:spPr>
          <a:xfrm>
            <a:off x="4480560" y="3657600"/>
            <a:ext cx="3200400" cy="2103120"/>
          </a:xfrm>
          <a:prstGeom prst="rect">
            <a:avLst/>
          </a:prstGeom>
          <a:noFill/>
        </p:spPr>
        <p:txBody>
          <a:bodyPr wrap="square" lIns="45720" tIns="22860" rIns="45720" bIns="22860" anchor="t">
            <a:spAutoFit/>
          </a:bodyPr>
          <a:lstStyle/>
          <a:p>
            <a:pPr>
              <a:lnSpc>
                <a:spcPct val="130000"/>
              </a:lnSpc>
            </a:pPr>
            <a:r>
              <a:rPr sz="1200" dirty="0">
                <a:solidFill>
                  <a:srgbClr val="B0D0E8"/>
                </a:solidFill>
                <a:latin typeface="Calibri"/>
              </a:rPr>
              <a:t>Three complementary capacity measures — functional, room utilization, and staffing — with room-level detail preserved across vintages. The utilization picture is already available by school and by planning area.</a:t>
            </a:r>
          </a:p>
        </p:txBody>
      </p:sp>
      <p:sp>
        <p:nvSpPr>
          <p:cNvPr id="30" name="Card3Bg"/>
          <p:cNvSpPr/>
          <p:nvPr/>
        </p:nvSpPr>
        <p:spPr>
          <a:xfrm>
            <a:off x="8092440" y="3108960"/>
            <a:ext cx="3566160" cy="2834640"/>
          </a:xfrm>
          <a:prstGeom prst="rect">
            <a:avLst/>
          </a:prstGeom>
          <a:solidFill>
            <a:srgbClr val="1E4B6E"/>
          </a:solidFill>
          <a:ln>
            <a:noFill/>
          </a:ln>
        </p:spPr>
        <p:txBody>
          <a:bodyPr rtlCol="0" anchor="ctr"/>
          <a:lstStyle/>
          <a:p>
            <a:endParaRPr/>
          </a:p>
        </p:txBody>
      </p:sp>
      <p:sp>
        <p:nvSpPr>
          <p:cNvPr id="31" name="Card3Label"/>
          <p:cNvSpPr txBox="1"/>
          <p:nvPr/>
        </p:nvSpPr>
        <p:spPr>
          <a:xfrm>
            <a:off x="8275320" y="3291840"/>
            <a:ext cx="3200400" cy="274320"/>
          </a:xfrm>
          <a:prstGeom prst="rect">
            <a:avLst/>
          </a:prstGeom>
          <a:noFill/>
        </p:spPr>
        <p:txBody>
          <a:bodyPr wrap="square" lIns="45720" tIns="22860" rIns="45720" bIns="22860" anchor="t">
            <a:spAutoFit/>
          </a:bodyPr>
          <a:lstStyle/>
          <a:p>
            <a:r>
              <a:rPr sz="1000" b="1">
                <a:solidFill>
                  <a:srgbClr val="00ADD0"/>
                </a:solidFill>
                <a:latin typeface="Calibri"/>
              </a:rPr>
              <a:t>THE OPPORTUNITIES ARE SPECIFIC</a:t>
            </a:r>
          </a:p>
        </p:txBody>
      </p:sp>
      <p:sp>
        <p:nvSpPr>
          <p:cNvPr id="32" name="Card3Text"/>
          <p:cNvSpPr txBox="1"/>
          <p:nvPr/>
        </p:nvSpPr>
        <p:spPr>
          <a:xfrm>
            <a:off x="8275320" y="3657600"/>
            <a:ext cx="3200400" cy="2103120"/>
          </a:xfrm>
          <a:prstGeom prst="rect">
            <a:avLst/>
          </a:prstGeom>
          <a:noFill/>
        </p:spPr>
        <p:txBody>
          <a:bodyPr wrap="square" lIns="45720" tIns="22860" rIns="45720" bIns="22860" anchor="t">
            <a:spAutoFit/>
          </a:bodyPr>
          <a:lstStyle/>
          <a:p>
            <a:pPr>
              <a:lnSpc>
                <a:spcPct val="130000"/>
              </a:lnSpc>
            </a:pPr>
            <a:r>
              <a:rPr sz="1200" dirty="0">
                <a:solidFill>
                  <a:srgbClr val="B0D0E8"/>
                </a:solidFill>
                <a:latin typeface="Calibri"/>
              </a:rPr>
              <a:t>Subgroup-by-grade visibility at the building level. A public-facing methods document. Formalized back-testing. These build on what already exists — none require starting from scratch.</a:t>
            </a:r>
          </a:p>
        </p:txBody>
      </p:sp>
      <p:sp>
        <p:nvSpPr>
          <p:cNvPr id="40" name="FooterLine"/>
          <p:cNvSpPr/>
          <p:nvPr/>
        </p:nvSpPr>
        <p:spPr>
          <a:xfrm>
            <a:off x="502920" y="6236208"/>
            <a:ext cx="11201400" cy="13716"/>
          </a:xfrm>
          <a:prstGeom prst="rect">
            <a:avLst/>
          </a:prstGeom>
          <a:solidFill>
            <a:srgbClr val="00ADD0"/>
          </a:solidFill>
          <a:ln>
            <a:noFill/>
          </a:ln>
        </p:spPr>
        <p:txBody>
          <a:bodyPr rtlCol="0" anchor="ctr"/>
          <a:lstStyle/>
          <a:p>
            <a:endParaRPr/>
          </a:p>
        </p:txBody>
      </p:sp>
      <p:pic>
        <p:nvPicPr>
          <p:cNvPr id="41" name="Logo" descr="daa-logo.png"/>
          <p:cNvPicPr>
            <a:picLocks noChangeAspect="1"/>
          </p:cNvPicPr>
          <p:nvPr/>
        </p:nvPicPr>
        <p:blipFill>
          <a:blip r:embed="rId2"/>
          <a:stretch>
            <a:fillRect/>
          </a:stretch>
        </p:blipFill>
        <p:spPr>
          <a:xfrm>
            <a:off x="10545775" y="6355080"/>
            <a:ext cx="1143000" cy="300930"/>
          </a:xfrm>
          <a:prstGeom prst="rect">
            <a:avLst/>
          </a:prstGeom>
        </p:spPr>
      </p:pic>
      <p:sp>
        <p:nvSpPr>
          <p:cNvPr id="42" name="FooterText"/>
          <p:cNvSpPr txBox="1"/>
          <p:nvPr/>
        </p:nvSpPr>
        <p:spPr>
          <a:xfrm>
            <a:off x="502920" y="6382512"/>
            <a:ext cx="7315200" cy="274320"/>
          </a:xfrm>
          <a:prstGeom prst="rect">
            <a:avLst/>
          </a:prstGeom>
          <a:noFill/>
        </p:spPr>
        <p:txBody>
          <a:bodyPr wrap="square" lIns="45720" tIns="22860" rIns="45720" bIns="22860" anchor="t">
            <a:spAutoFit/>
          </a:bodyPr>
          <a:lstStyle/>
          <a:p>
            <a:r>
              <a:rPr sz="900" i="1">
                <a:solidFill>
                  <a:srgbClr val="B0D0E8"/>
                </a:solidFill>
                <a:latin typeface="Calibri"/>
              </a:rPr>
              <a:t>Key Takeaways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CLOSING</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800" b="1" i="0">
                <a:solidFill>
                  <a:srgbClr val="165788"/>
                </a:solidFill>
                <a:latin typeface="Georgia"/>
              </a:rPr>
              <a:t>Thank you for the work you're doing</a:t>
            </a:r>
          </a:p>
        </p:txBody>
      </p:sp>
      <p:sp>
        <p:nvSpPr>
          <p:cNvPr id="4" name="Rectangle 3"/>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daa-logo.png"/>
          <p:cNvPicPr>
            <a:picLocks noChangeAspect="1"/>
          </p:cNvPicPr>
          <p:nvPr/>
        </p:nvPicPr>
        <p:blipFill>
          <a:blip r:embed="rId2"/>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Closing · p. 48</a:t>
            </a:r>
          </a:p>
        </p:txBody>
      </p:sp>
      <p:sp>
        <p:nvSpPr>
          <p:cNvPr id="7" name="TextBox 6"/>
          <p:cNvSpPr txBox="1"/>
          <p:nvPr/>
        </p:nvSpPr>
        <p:spPr>
          <a:xfrm>
            <a:off x="502920" y="1691640"/>
            <a:ext cx="11155680" cy="640080"/>
          </a:xfrm>
          <a:prstGeom prst="rect">
            <a:avLst/>
          </a:prstGeom>
          <a:noFill/>
        </p:spPr>
        <p:txBody>
          <a:bodyPr wrap="square" lIns="45720" tIns="22860" rIns="45720" bIns="22860" anchor="t">
            <a:spAutoFit/>
          </a:bodyPr>
          <a:lstStyle/>
          <a:p>
            <a:pPr algn="l"/>
            <a:r>
              <a:rPr sz="1500" b="0" i="1">
                <a:solidFill>
                  <a:srgbClr val="165788"/>
                </a:solidFill>
                <a:latin typeface="Georgia"/>
              </a:rPr>
              <a:t>Serving on a Task Force like this is real work. We're grateful for your time — and for the care you're bringing to decisions that will shape Olathe kids' experience for the next decade.</a:t>
            </a:r>
          </a:p>
        </p:txBody>
      </p:sp>
      <p:sp>
        <p:nvSpPr>
          <p:cNvPr id="8" name="Rectangle 7"/>
          <p:cNvSpPr/>
          <p:nvPr/>
        </p:nvSpPr>
        <p:spPr>
          <a:xfrm>
            <a:off x="502920" y="2651760"/>
            <a:ext cx="3611880" cy="329184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a:xfrm>
            <a:off x="502920" y="2651760"/>
            <a:ext cx="73152" cy="329184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777240" y="2926080"/>
            <a:ext cx="3154680" cy="548640"/>
          </a:xfrm>
          <a:prstGeom prst="rect">
            <a:avLst/>
          </a:prstGeom>
          <a:noFill/>
        </p:spPr>
        <p:txBody>
          <a:bodyPr wrap="square" lIns="45720" tIns="22860" rIns="45720" bIns="22860" anchor="t">
            <a:spAutoFit/>
          </a:bodyPr>
          <a:lstStyle/>
          <a:p>
            <a:pPr algn="l"/>
            <a:r>
              <a:rPr sz="1800" b="1" i="0">
                <a:solidFill>
                  <a:srgbClr val="165788"/>
                </a:solidFill>
                <a:latin typeface="Georgia"/>
              </a:rPr>
              <a:t>For the district</a:t>
            </a:r>
          </a:p>
        </p:txBody>
      </p:sp>
      <p:sp>
        <p:nvSpPr>
          <p:cNvPr id="11" name="TextBox 10"/>
          <p:cNvSpPr txBox="1"/>
          <p:nvPr/>
        </p:nvSpPr>
        <p:spPr>
          <a:xfrm>
            <a:off x="777240" y="3566160"/>
            <a:ext cx="3154680" cy="2194560"/>
          </a:xfrm>
          <a:prstGeom prst="rect">
            <a:avLst/>
          </a:prstGeom>
          <a:noFill/>
        </p:spPr>
        <p:txBody>
          <a:bodyPr wrap="square" lIns="45720" tIns="22860" rIns="45720" bIns="22860" anchor="t">
            <a:spAutoFit/>
          </a:bodyPr>
          <a:lstStyle/>
          <a:p>
            <a:pPr algn="l"/>
            <a:r>
              <a:rPr sz="1200" b="0" i="0">
                <a:solidFill>
                  <a:srgbClr val="1A1A1A"/>
                </a:solidFill>
                <a:latin typeface="Calibri"/>
              </a:rPr>
              <a:t>Olathe staff have been unusually responsive and substantive in our conversations. It's visible in the quality of the work product.</a:t>
            </a:r>
          </a:p>
        </p:txBody>
      </p:sp>
      <p:sp>
        <p:nvSpPr>
          <p:cNvPr id="12" name="Rectangle 11"/>
          <p:cNvSpPr/>
          <p:nvPr/>
        </p:nvSpPr>
        <p:spPr>
          <a:xfrm>
            <a:off x="4251960" y="2651760"/>
            <a:ext cx="3611880" cy="329184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a:xfrm>
            <a:off x="4251960" y="2651760"/>
            <a:ext cx="73152" cy="329184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526280" y="2926080"/>
            <a:ext cx="3154680" cy="548640"/>
          </a:xfrm>
          <a:prstGeom prst="rect">
            <a:avLst/>
          </a:prstGeom>
          <a:noFill/>
        </p:spPr>
        <p:txBody>
          <a:bodyPr wrap="square" lIns="45720" tIns="22860" rIns="45720" bIns="22860" anchor="t">
            <a:spAutoFit/>
          </a:bodyPr>
          <a:lstStyle/>
          <a:p>
            <a:pPr algn="l"/>
            <a:r>
              <a:rPr sz="1800" b="1" i="0">
                <a:solidFill>
                  <a:srgbClr val="165788"/>
                </a:solidFill>
                <a:latin typeface="Georgia"/>
              </a:rPr>
              <a:t>For the Task Force</a:t>
            </a:r>
          </a:p>
        </p:txBody>
      </p:sp>
      <p:sp>
        <p:nvSpPr>
          <p:cNvPr id="15" name="TextBox 14"/>
          <p:cNvSpPr txBox="1"/>
          <p:nvPr/>
        </p:nvSpPr>
        <p:spPr>
          <a:xfrm>
            <a:off x="4526280" y="3566160"/>
            <a:ext cx="3154680" cy="2194560"/>
          </a:xfrm>
          <a:prstGeom prst="rect">
            <a:avLst/>
          </a:prstGeom>
          <a:noFill/>
        </p:spPr>
        <p:txBody>
          <a:bodyPr wrap="square" lIns="45720" tIns="22860" rIns="45720" bIns="22860" anchor="t">
            <a:spAutoFit/>
          </a:bodyPr>
          <a:lstStyle/>
          <a:p>
            <a:pPr algn="l"/>
            <a:r>
              <a:rPr sz="1200" b="0" i="0">
                <a:solidFill>
                  <a:srgbClr val="1A1A1A"/>
                </a:solidFill>
                <a:latin typeface="Calibri"/>
              </a:rPr>
              <a:t>The questions this group is asking are the right ones. That's half the battle. Most districts never get this far.</a:t>
            </a:r>
          </a:p>
        </p:txBody>
      </p:sp>
      <p:sp>
        <p:nvSpPr>
          <p:cNvPr id="16" name="Rectangle 15"/>
          <p:cNvSpPr/>
          <p:nvPr/>
        </p:nvSpPr>
        <p:spPr>
          <a:xfrm>
            <a:off x="8001000" y="2651760"/>
            <a:ext cx="3611880" cy="3291840"/>
          </a:xfrm>
          <a:prstGeom prst="rect">
            <a:avLst/>
          </a:prstGeom>
          <a:solidFill>
            <a:srgbClr val="F5F7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Rectangle 16"/>
          <p:cNvSpPr/>
          <p:nvPr/>
        </p:nvSpPr>
        <p:spPr>
          <a:xfrm>
            <a:off x="8001000" y="2651760"/>
            <a:ext cx="73152" cy="329184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8275320" y="2926080"/>
            <a:ext cx="3154680" cy="548640"/>
          </a:xfrm>
          <a:prstGeom prst="rect">
            <a:avLst/>
          </a:prstGeom>
          <a:noFill/>
        </p:spPr>
        <p:txBody>
          <a:bodyPr wrap="square" lIns="45720" tIns="22860" rIns="45720" bIns="22860" anchor="t">
            <a:spAutoFit/>
          </a:bodyPr>
          <a:lstStyle/>
          <a:p>
            <a:pPr algn="l"/>
            <a:r>
              <a:rPr sz="1800" b="1" i="0">
                <a:solidFill>
                  <a:srgbClr val="165788"/>
                </a:solidFill>
                <a:latin typeface="Georgia"/>
              </a:rPr>
              <a:t>For the kids</a:t>
            </a:r>
          </a:p>
        </p:txBody>
      </p:sp>
      <p:sp>
        <p:nvSpPr>
          <p:cNvPr id="19" name="TextBox 18"/>
          <p:cNvSpPr txBox="1"/>
          <p:nvPr/>
        </p:nvSpPr>
        <p:spPr>
          <a:xfrm>
            <a:off x="8275320" y="3566160"/>
            <a:ext cx="3154680" cy="2194560"/>
          </a:xfrm>
          <a:prstGeom prst="rect">
            <a:avLst/>
          </a:prstGeom>
          <a:noFill/>
        </p:spPr>
        <p:txBody>
          <a:bodyPr wrap="square" lIns="45720" tIns="22860" rIns="45720" bIns="22860" anchor="t">
            <a:spAutoFit/>
          </a:bodyPr>
          <a:lstStyle/>
          <a:p>
            <a:pPr algn="l"/>
            <a:r>
              <a:rPr sz="1200" b="0" i="0">
                <a:solidFill>
                  <a:srgbClr val="1A1A1A"/>
                </a:solidFill>
                <a:latin typeface="Calibri"/>
              </a:rPr>
              <a:t>The point of all of this is that capacity shows up where students actually live. That's what good forecasting protects — students' school experience.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65788"/>
        </a:solidFill>
        <a:effectLst/>
      </p:bgPr>
    </p:bg>
    <p:spTree>
      <p:nvGrpSpPr>
        <p:cNvPr id="1" name=""/>
        <p:cNvGrpSpPr/>
        <p:nvPr/>
      </p:nvGrpSpPr>
      <p:grpSpPr>
        <a:xfrm>
          <a:off x="0" y="0"/>
          <a:ext cx="0" cy="0"/>
          <a:chOff x="0" y="0"/>
          <a:chExt cx="0" cy="0"/>
        </a:xfrm>
      </p:grpSpPr>
      <p:sp>
        <p:nvSpPr>
          <p:cNvPr id="2" name="Rectangle 1"/>
          <p:cNvSpPr/>
          <p:nvPr/>
        </p:nvSpPr>
        <p:spPr>
          <a:xfrm>
            <a:off x="502920" y="2103120"/>
            <a:ext cx="73152" cy="2560320"/>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822960" y="2103120"/>
            <a:ext cx="10515600" cy="261610"/>
          </a:xfrm>
          <a:prstGeom prst="rect">
            <a:avLst/>
          </a:prstGeom>
          <a:noFill/>
        </p:spPr>
        <p:txBody>
          <a:bodyPr wrap="square" lIns="45720" tIns="22860" rIns="45720" bIns="22860" anchor="t">
            <a:spAutoFit/>
          </a:bodyPr>
          <a:lstStyle/>
          <a:p>
            <a:pPr algn="l"/>
            <a:r>
              <a:rPr lang="en-US" sz="1400" b="1" dirty="0">
                <a:solidFill>
                  <a:srgbClr val="00ADD0"/>
                </a:solidFill>
                <a:latin typeface="Calibri"/>
              </a:rPr>
              <a:t>Closing</a:t>
            </a:r>
            <a:endParaRPr sz="1400" b="1" i="0" dirty="0">
              <a:solidFill>
                <a:srgbClr val="00ADD0"/>
              </a:solidFill>
              <a:latin typeface="Calibri"/>
            </a:endParaRPr>
          </a:p>
        </p:txBody>
      </p:sp>
      <p:sp>
        <p:nvSpPr>
          <p:cNvPr id="4" name="TextBox 3"/>
          <p:cNvSpPr txBox="1"/>
          <p:nvPr/>
        </p:nvSpPr>
        <p:spPr>
          <a:xfrm>
            <a:off x="822960" y="2560320"/>
            <a:ext cx="10515600" cy="969496"/>
          </a:xfrm>
          <a:prstGeom prst="rect">
            <a:avLst/>
          </a:prstGeom>
          <a:noFill/>
        </p:spPr>
        <p:txBody>
          <a:bodyPr wrap="square" lIns="45720" tIns="22860" rIns="45720" bIns="22860" anchor="t">
            <a:spAutoFit/>
          </a:bodyPr>
          <a:lstStyle/>
          <a:p>
            <a:pPr algn="l"/>
            <a:r>
              <a:rPr lang="en-US" sz="6000" b="1" i="0" dirty="0">
                <a:solidFill>
                  <a:srgbClr val="FFFFFF"/>
                </a:solidFill>
                <a:latin typeface="Georgia"/>
              </a:rPr>
              <a:t>Questions?</a:t>
            </a:r>
            <a:endParaRPr sz="6000" b="1" i="0" dirty="0">
              <a:solidFill>
                <a:srgbClr val="FFFFFF"/>
              </a:solidFill>
              <a:latin typeface="Georgia"/>
            </a:endParaRPr>
          </a:p>
        </p:txBody>
      </p:sp>
      <p:sp>
        <p:nvSpPr>
          <p:cNvPr id="5" name="TextBox 4"/>
          <p:cNvSpPr txBox="1"/>
          <p:nvPr/>
        </p:nvSpPr>
        <p:spPr>
          <a:xfrm>
            <a:off x="822960" y="4114800"/>
            <a:ext cx="10515600" cy="457200"/>
          </a:xfrm>
          <a:prstGeom prst="rect">
            <a:avLst/>
          </a:prstGeom>
          <a:noFill/>
        </p:spPr>
        <p:txBody>
          <a:bodyPr wrap="square" lIns="45720" tIns="22860" rIns="45720" bIns="22860" anchor="t">
            <a:spAutoFit/>
          </a:bodyPr>
          <a:lstStyle/>
          <a:p>
            <a:pPr algn="l"/>
            <a:r>
              <a:rPr sz="1800" b="1" i="0">
                <a:solidFill>
                  <a:srgbClr val="FFFFFF"/>
                </a:solidFill>
                <a:latin typeface="Georgia"/>
              </a:rPr>
              <a:t>Christopher Dick, President &amp; Founder</a:t>
            </a:r>
          </a:p>
        </p:txBody>
      </p:sp>
      <p:sp>
        <p:nvSpPr>
          <p:cNvPr id="6" name="TextBox 5"/>
          <p:cNvSpPr txBox="1"/>
          <p:nvPr/>
        </p:nvSpPr>
        <p:spPr>
          <a:xfrm>
            <a:off x="822960" y="4572000"/>
            <a:ext cx="10515600" cy="365760"/>
          </a:xfrm>
          <a:prstGeom prst="rect">
            <a:avLst/>
          </a:prstGeom>
          <a:noFill/>
        </p:spPr>
        <p:txBody>
          <a:bodyPr wrap="square" lIns="45720" tIns="22860" rIns="45720" bIns="22860" anchor="t">
            <a:spAutoFit/>
          </a:bodyPr>
          <a:lstStyle/>
          <a:p>
            <a:pPr algn="l"/>
            <a:r>
              <a:rPr sz="1300" b="0" i="1">
                <a:solidFill>
                  <a:srgbClr val="CFE6F0"/>
                </a:solidFill>
                <a:latin typeface="Calibri"/>
              </a:rPr>
              <a:t>chris@demoadvisors.com  ·  demoadvisors.com</a:t>
            </a:r>
          </a:p>
        </p:txBody>
      </p:sp>
      <p:sp>
        <p:nvSpPr>
          <p:cNvPr id="7" name="Rectangle 6"/>
          <p:cNvSpPr/>
          <p:nvPr/>
        </p:nvSpPr>
        <p:spPr>
          <a:xfrm>
            <a:off x="502920" y="6236208"/>
            <a:ext cx="11201400" cy="13716"/>
          </a:xfrm>
          <a:prstGeom prst="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8" name="Picture 7" descr="daa-logo.png"/>
          <p:cNvPicPr>
            <a:picLocks noChangeAspect="1"/>
          </p:cNvPicPr>
          <p:nvPr/>
        </p:nvPicPr>
        <p:blipFill>
          <a:blip r:embed="rId2"/>
          <a:stretch>
            <a:fillRect/>
          </a:stretch>
        </p:blipFill>
        <p:spPr>
          <a:xfrm>
            <a:off x="10545775" y="6355080"/>
            <a:ext cx="1143000" cy="3009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01 · CONTEXT SETTING</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400" b="1" i="0">
                <a:solidFill>
                  <a:srgbClr val="165788"/>
                </a:solidFill>
                <a:latin typeface="Georgia"/>
              </a:rPr>
              <a:t>Age structure of the Olathe service area</a:t>
            </a:r>
          </a:p>
        </p:txBody>
      </p:sp>
      <p:sp>
        <p:nvSpPr>
          <p:cNvPr id="7" name="TextBox 6"/>
          <p:cNvSpPr txBox="1"/>
          <p:nvPr/>
        </p:nvSpPr>
        <p:spPr>
          <a:xfrm>
            <a:off x="502920" y="1500000"/>
            <a:ext cx="11155680" cy="411480"/>
          </a:xfrm>
          <a:prstGeom prst="rect">
            <a:avLst/>
          </a:prstGeom>
          <a:noFill/>
        </p:spPr>
        <p:txBody>
          <a:bodyPr wrap="square" lIns="45720" tIns="22860" rIns="45720" bIns="22860" anchor="t">
            <a:spAutoFit/>
          </a:bodyPr>
          <a:lstStyle/>
          <a:p>
            <a:pPr algn="l"/>
            <a:r>
              <a:rPr sz="1100" b="0" i="1">
                <a:solidFill>
                  <a:srgbClr val="4D4D4D"/>
                </a:solidFill>
                <a:latin typeface="Calibri"/>
              </a:rPr>
              <a:t>Population by age and sex, ACS 5-year 2020–2024. The width of each bar shows the number of residents in that age band.</a:t>
            </a:r>
          </a:p>
        </p:txBody>
      </p:sp>
      <p:sp>
        <p:nvSpPr>
          <p:cNvPr id="8" name="Rectangle 7"/>
          <p:cNvSpPr/>
          <p:nvPr/>
        </p:nvSpPr>
        <p:spPr>
          <a:xfrm>
            <a:off x="3129871" y="1981200"/>
            <a:ext cx="5901777" cy="3794000"/>
          </a:xfrm>
          <a:prstGeom prst="rect">
            <a:avLst/>
          </a:prstGeom>
          <a:solidFill>
            <a:srgbClr val="F5F7F9"/>
          </a:solidFill>
          <a:ln>
            <a:noFill/>
          </a:ln>
          <a:effectLst/>
        </p:spPr>
        <p:txBody>
          <a:bodyPr rtlCol="0" anchor="ctr"/>
          <a:lstStyle/>
          <a:p>
            <a:pPr algn="ctr"/>
            <a:endParaRPr/>
          </a:p>
        </p:txBody>
      </p:sp>
      <p:pic>
        <p:nvPicPr>
          <p:cNvPr id="9" name="Picture 8"/>
          <p:cNvPicPr>
            <a:picLocks noChangeAspect="1"/>
          </p:cNvPicPr>
          <p:nvPr/>
        </p:nvPicPr>
        <p:blipFill>
          <a:blip r:embed="rId3"/>
          <a:stretch>
            <a:fillRect/>
          </a:stretch>
        </p:blipFill>
        <p:spPr>
          <a:xfrm>
            <a:off x="3129871" y="1981200"/>
            <a:ext cx="5901777" cy="3794000"/>
          </a:xfrm>
          <a:prstGeom prst="rect">
            <a:avLst/>
          </a:prstGeom>
        </p:spPr>
      </p:pic>
      <p:sp>
        <p:nvSpPr>
          <p:cNvPr id="10" name="TextBox 9"/>
          <p:cNvSpPr txBox="1"/>
          <p:nvPr/>
        </p:nvSpPr>
        <p:spPr>
          <a:xfrm>
            <a:off x="502920" y="5870000"/>
            <a:ext cx="11155680" cy="274320"/>
          </a:xfrm>
          <a:prstGeom prst="rect">
            <a:avLst/>
          </a:prstGeom>
          <a:noFill/>
        </p:spPr>
        <p:txBody>
          <a:bodyPr wrap="square" lIns="45720" tIns="22860" rIns="45720" bIns="22860" anchor="t">
            <a:spAutoFit/>
          </a:bodyPr>
          <a:lstStyle/>
          <a:p>
            <a:pPr algn="l"/>
            <a:r>
              <a:rPr sz="900" b="0" i="1">
                <a:solidFill>
                  <a:srgbClr val="4D4D4D"/>
                </a:solidFill>
                <a:latin typeface="Calibri"/>
              </a:rPr>
              <a:t>Source: U.S. Census Bureau, American Community Survey, 5-year estimates, 2020–2024. Tabulated to Olathe USD 233 service-area tracts.</a:t>
            </a:r>
          </a:p>
        </p:txBody>
      </p:sp>
      <p:sp>
        <p:nvSpPr>
          <p:cNvPr id="4" name="Rectangle 3"/>
          <p:cNvSpPr/>
          <p:nvPr/>
        </p:nvSpPr>
        <p:spPr>
          <a:xfrm>
            <a:off x="502920" y="6236208"/>
            <a:ext cx="11201400" cy="13716"/>
          </a:xfrm>
          <a:prstGeom prst="rect">
            <a:avLst/>
          </a:prstGeom>
          <a:solidFill>
            <a:srgbClr val="00ADD0"/>
          </a:solidFill>
          <a:ln>
            <a:noFill/>
          </a:ln>
          <a:effectLst/>
        </p:spPr>
        <p:txBody>
          <a:bodyPr rtlCol="0" anchor="ctr"/>
          <a:lstStyle/>
          <a:p>
            <a:pPr algn="ctr"/>
            <a:endParaRPr/>
          </a:p>
        </p:txBody>
      </p:sp>
      <p:pic>
        <p:nvPicPr>
          <p:cNvPr id="5" name="Picture 4" descr="daa-logo.png"/>
          <p:cNvPicPr>
            <a:picLocks noChangeAspect="1"/>
          </p:cNvPicPr>
          <p:nvPr/>
        </p:nvPicPr>
        <p:blipFill>
          <a:blip r:embed="rId4"/>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01 · Context Setting · p. 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01 · CONTEXT SETTING</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400" b="1" i="0">
                <a:solidFill>
                  <a:srgbClr val="165788"/>
                </a:solidFill>
                <a:latin typeface="Georgia"/>
              </a:rPr>
              <a:t>Where Olathe sits among U.S. school districts</a:t>
            </a:r>
          </a:p>
        </p:txBody>
      </p:sp>
      <p:sp>
        <p:nvSpPr>
          <p:cNvPr id="7" name="TextBox 6"/>
          <p:cNvSpPr txBox="1"/>
          <p:nvPr/>
        </p:nvSpPr>
        <p:spPr>
          <a:xfrm>
            <a:off x="502920" y="1500000"/>
            <a:ext cx="11155680" cy="411480"/>
          </a:xfrm>
          <a:prstGeom prst="rect">
            <a:avLst/>
          </a:prstGeom>
          <a:noFill/>
        </p:spPr>
        <p:txBody>
          <a:bodyPr wrap="square" lIns="45720" tIns="22860" rIns="45720" bIns="22860" anchor="t">
            <a:spAutoFit/>
          </a:bodyPr>
          <a:lstStyle/>
          <a:p>
            <a:pPr algn="l"/>
            <a:r>
              <a:rPr sz="1100" b="0" i="1">
                <a:solidFill>
                  <a:srgbClr val="4D4D4D"/>
                </a:solidFill>
                <a:latin typeface="Calibri"/>
              </a:rPr>
              <a:t>Distribution of the 5–17-to-total-population share across unified school districts (SAIPE 2024). Olathe’s share marked in teal.</a:t>
            </a:r>
          </a:p>
        </p:txBody>
      </p:sp>
      <p:sp>
        <p:nvSpPr>
          <p:cNvPr id="8" name="Rectangle 7"/>
          <p:cNvSpPr/>
          <p:nvPr/>
        </p:nvSpPr>
        <p:spPr>
          <a:xfrm>
            <a:off x="2761010" y="1981200"/>
            <a:ext cx="6639500" cy="3794000"/>
          </a:xfrm>
          <a:prstGeom prst="rect">
            <a:avLst/>
          </a:prstGeom>
          <a:solidFill>
            <a:srgbClr val="F5F7F9"/>
          </a:solidFill>
          <a:ln>
            <a:noFill/>
          </a:ln>
          <a:effectLst/>
        </p:spPr>
        <p:txBody>
          <a:bodyPr rtlCol="0" anchor="ctr"/>
          <a:lstStyle/>
          <a:p>
            <a:pPr algn="ctr"/>
            <a:endParaRPr/>
          </a:p>
        </p:txBody>
      </p:sp>
      <p:pic>
        <p:nvPicPr>
          <p:cNvPr id="9" name="Picture 8"/>
          <p:cNvPicPr>
            <a:picLocks noChangeAspect="1"/>
          </p:cNvPicPr>
          <p:nvPr/>
        </p:nvPicPr>
        <p:blipFill>
          <a:blip r:embed="rId3"/>
          <a:stretch>
            <a:fillRect/>
          </a:stretch>
        </p:blipFill>
        <p:spPr>
          <a:xfrm>
            <a:off x="2761010" y="1981200"/>
            <a:ext cx="6639500" cy="3794000"/>
          </a:xfrm>
          <a:prstGeom prst="rect">
            <a:avLst/>
          </a:prstGeom>
        </p:spPr>
      </p:pic>
      <p:sp>
        <p:nvSpPr>
          <p:cNvPr id="10" name="TextBox 9"/>
          <p:cNvSpPr txBox="1"/>
          <p:nvPr/>
        </p:nvSpPr>
        <p:spPr>
          <a:xfrm>
            <a:off x="502920" y="5870000"/>
            <a:ext cx="11155680" cy="274320"/>
          </a:xfrm>
          <a:prstGeom prst="rect">
            <a:avLst/>
          </a:prstGeom>
          <a:noFill/>
        </p:spPr>
        <p:txBody>
          <a:bodyPr wrap="square" lIns="45720" tIns="22860" rIns="45720" bIns="22860" anchor="t">
            <a:spAutoFit/>
          </a:bodyPr>
          <a:lstStyle/>
          <a:p>
            <a:pPr algn="l"/>
            <a:r>
              <a:rPr sz="900" b="0" i="1">
                <a:solidFill>
                  <a:srgbClr val="4D4D4D"/>
                </a:solidFill>
                <a:latin typeface="Calibri"/>
              </a:rPr>
              <a:t>Source: Census Bureau SAIPE, 2024. Olathe vertical line marks the district’s school-age population share.</a:t>
            </a:r>
          </a:p>
        </p:txBody>
      </p:sp>
      <p:sp>
        <p:nvSpPr>
          <p:cNvPr id="4" name="Rectangle 3"/>
          <p:cNvSpPr/>
          <p:nvPr/>
        </p:nvSpPr>
        <p:spPr>
          <a:xfrm>
            <a:off x="502920" y="6236208"/>
            <a:ext cx="11201400" cy="13716"/>
          </a:xfrm>
          <a:prstGeom prst="rect">
            <a:avLst/>
          </a:prstGeom>
          <a:solidFill>
            <a:srgbClr val="00ADD0"/>
          </a:solidFill>
          <a:ln>
            <a:noFill/>
          </a:ln>
          <a:effectLst/>
        </p:spPr>
        <p:txBody>
          <a:bodyPr rtlCol="0" anchor="ctr"/>
          <a:lstStyle/>
          <a:p>
            <a:pPr algn="ctr"/>
            <a:endParaRPr/>
          </a:p>
        </p:txBody>
      </p:sp>
      <p:pic>
        <p:nvPicPr>
          <p:cNvPr id="5" name="Picture 4" descr="daa-logo.png"/>
          <p:cNvPicPr>
            <a:picLocks noChangeAspect="1"/>
          </p:cNvPicPr>
          <p:nvPr/>
        </p:nvPicPr>
        <p:blipFill>
          <a:blip r:embed="rId4"/>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01 · Context Setting · p. 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01 · CONTEXT SETTING</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400" b="1" i="0">
                <a:solidFill>
                  <a:srgbClr val="165788"/>
                </a:solidFill>
                <a:latin typeface="Georgia"/>
              </a:rPr>
              <a:t>Where Olathe’s school-age share has been over time</a:t>
            </a:r>
          </a:p>
        </p:txBody>
      </p:sp>
      <p:sp>
        <p:nvSpPr>
          <p:cNvPr id="7" name="TextBox 6"/>
          <p:cNvSpPr txBox="1"/>
          <p:nvPr/>
        </p:nvSpPr>
        <p:spPr>
          <a:xfrm>
            <a:off x="502920" y="1500000"/>
            <a:ext cx="11155680" cy="411480"/>
          </a:xfrm>
          <a:prstGeom prst="rect">
            <a:avLst/>
          </a:prstGeom>
          <a:noFill/>
        </p:spPr>
        <p:txBody>
          <a:bodyPr wrap="square" lIns="45720" tIns="22860" rIns="45720" bIns="22860" anchor="t">
            <a:spAutoFit/>
          </a:bodyPr>
          <a:lstStyle/>
          <a:p>
            <a:pPr algn="l"/>
            <a:r>
              <a:rPr sz="1100" b="0" i="1">
                <a:solidFill>
                  <a:srgbClr val="4D4D4D"/>
                </a:solidFill>
                <a:latin typeface="Calibri"/>
              </a:rPr>
              <a:t>USD 233 share of population age 5–17, current district boundary, 1970 through 2020 plus the 2019–2023 ACS, with U.S. national reference. 1960 omitted: the 1960 SMSA tract publication did not extend to the rural Olathe area.</a:t>
            </a:r>
          </a:p>
        </p:txBody>
      </p:sp>
      <p:sp>
        <p:nvSpPr>
          <p:cNvPr id="8" name="Rectangle 7"/>
          <p:cNvSpPr/>
          <p:nvPr/>
        </p:nvSpPr>
        <p:spPr>
          <a:xfrm>
            <a:off x="2761010" y="1981200"/>
            <a:ext cx="6639500" cy="3794000"/>
          </a:xfrm>
          <a:prstGeom prst="rect">
            <a:avLst/>
          </a:prstGeom>
          <a:solidFill>
            <a:srgbClr val="F5F7F9"/>
          </a:solidFill>
          <a:ln>
            <a:noFill/>
          </a:ln>
          <a:effectLst/>
        </p:spPr>
        <p:txBody>
          <a:bodyPr rtlCol="0" anchor="ctr"/>
          <a:lstStyle/>
          <a:p>
            <a:pPr algn="ctr"/>
            <a:endParaRPr/>
          </a:p>
        </p:txBody>
      </p:sp>
      <p:sp>
        <p:nvSpPr>
          <p:cNvPr id="10" name="TextBox 9"/>
          <p:cNvSpPr txBox="1"/>
          <p:nvPr/>
        </p:nvSpPr>
        <p:spPr>
          <a:xfrm>
            <a:off x="502920" y="5870000"/>
            <a:ext cx="11155680" cy="274320"/>
          </a:xfrm>
          <a:prstGeom prst="rect">
            <a:avLst/>
          </a:prstGeom>
          <a:noFill/>
        </p:spPr>
        <p:txBody>
          <a:bodyPr wrap="square" lIns="45720" tIns="22860" rIns="45720" bIns="22860" anchor="t">
            <a:spAutoFit/>
          </a:bodyPr>
          <a:lstStyle/>
          <a:p>
            <a:pPr algn="l"/>
            <a:r>
              <a:rPr sz="900" b="0" i="1">
                <a:solidFill>
                  <a:srgbClr val="4D4D4D"/>
                </a:solidFill>
                <a:latin typeface="Calibri"/>
              </a:rPr>
              <a:t>Sources: NHGIS (1960–1990 NT18 / NT2A / NT12A / NP11) and U.S. Census Bureau decennial (2000 SF1, 2010 SF1, 2020 DHC; P12) and ACS 5-year 2019–2023 (B01001). Methodology: block-centroid (1990–2020) and tract-dasymetric (1970, 1980) reaggregation to the 2024 USD 233 boundary; 2010 and 2020 reaggregated values match the Census-published school-district figures exactly (0.00 percent delta).</a:t>
            </a:r>
          </a:p>
        </p:txBody>
      </p:sp>
      <p:sp>
        <p:nvSpPr>
          <p:cNvPr id="4" name="Rectangle 3"/>
          <p:cNvSpPr/>
          <p:nvPr/>
        </p:nvSpPr>
        <p:spPr>
          <a:xfrm>
            <a:off x="502920" y="6236208"/>
            <a:ext cx="11201400" cy="13716"/>
          </a:xfrm>
          <a:prstGeom prst="rect">
            <a:avLst/>
          </a:prstGeom>
          <a:solidFill>
            <a:srgbClr val="00ADD0"/>
          </a:solidFill>
          <a:ln>
            <a:noFill/>
          </a:ln>
          <a:effectLst/>
        </p:spPr>
        <p:txBody>
          <a:bodyPr rtlCol="0" anchor="ctr"/>
          <a:lstStyle/>
          <a:p>
            <a:pPr algn="ctr"/>
            <a:endParaRPr/>
          </a:p>
        </p:txBody>
      </p:sp>
      <p:pic>
        <p:nvPicPr>
          <p:cNvPr id="5" name="Picture 4" descr="daa-logo.png"/>
          <p:cNvPicPr>
            <a:picLocks noChangeAspect="1"/>
          </p:cNvPicPr>
          <p:nvPr/>
        </p:nvPicPr>
        <p:blipFill>
          <a:blip r:embed="rId3"/>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01 · Context Setting · p. 7</a:t>
            </a:r>
          </a:p>
        </p:txBody>
      </p:sp>
      <p:pic>
        <p:nvPicPr>
          <p:cNvPr id="11" name="Picture 10" descr="usd233_age_5_17_share_deck.png"/>
          <p:cNvPicPr>
            <a:picLocks noChangeAspect="1"/>
          </p:cNvPicPr>
          <p:nvPr/>
        </p:nvPicPr>
        <p:blipFill>
          <a:blip r:embed="rId5"/>
          <a:stretch>
            <a:fillRect/>
          </a:stretch>
        </p:blipFill>
        <p:spPr>
          <a:xfrm>
            <a:off x="2761010" y="1981200"/>
            <a:ext cx="6639500" cy="3794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01 · CONTEXT SETTING</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400" b="1" i="0">
                <a:solidFill>
                  <a:srgbClr val="165788"/>
                </a:solidFill>
                <a:latin typeface="Georgia"/>
              </a:rPr>
              <a:t>Components of population change, Johnson County</a:t>
            </a:r>
          </a:p>
        </p:txBody>
      </p:sp>
      <p:sp>
        <p:nvSpPr>
          <p:cNvPr id="7" name="TextBox 6"/>
          <p:cNvSpPr txBox="1"/>
          <p:nvPr/>
        </p:nvSpPr>
        <p:spPr>
          <a:xfrm>
            <a:off x="502920" y="1500000"/>
            <a:ext cx="11155680" cy="411480"/>
          </a:xfrm>
          <a:prstGeom prst="rect">
            <a:avLst/>
          </a:prstGeom>
          <a:noFill/>
        </p:spPr>
        <p:txBody>
          <a:bodyPr wrap="square" lIns="45720" tIns="22860" rIns="45720" bIns="22860" anchor="t">
            <a:spAutoFit/>
          </a:bodyPr>
          <a:lstStyle/>
          <a:p>
            <a:pPr algn="l"/>
            <a:r>
              <a:rPr sz="1100" b="0" i="1">
                <a:solidFill>
                  <a:srgbClr val="4D4D4D"/>
                </a:solidFill>
                <a:latin typeface="Calibri"/>
              </a:rPr>
              <a:t>Annual births, deaths, and net migration flows. Johnson County is used as a county-level approximation of the Olathe service area.</a:t>
            </a:r>
          </a:p>
        </p:txBody>
      </p:sp>
      <p:sp>
        <p:nvSpPr>
          <p:cNvPr id="8" name="Rectangle 7"/>
          <p:cNvSpPr/>
          <p:nvPr/>
        </p:nvSpPr>
        <p:spPr>
          <a:xfrm>
            <a:off x="3129871" y="1981200"/>
            <a:ext cx="5901777" cy="3794000"/>
          </a:xfrm>
          <a:prstGeom prst="rect">
            <a:avLst/>
          </a:prstGeom>
          <a:solidFill>
            <a:srgbClr val="F5F7F9"/>
          </a:solidFill>
          <a:ln>
            <a:noFill/>
          </a:ln>
          <a:effectLst/>
        </p:spPr>
        <p:txBody>
          <a:bodyPr rtlCol="0" anchor="ctr"/>
          <a:lstStyle/>
          <a:p>
            <a:pPr algn="ctr"/>
            <a:endParaRPr/>
          </a:p>
        </p:txBody>
      </p:sp>
      <p:pic>
        <p:nvPicPr>
          <p:cNvPr id="9" name="Picture 8"/>
          <p:cNvPicPr>
            <a:picLocks noChangeAspect="1"/>
          </p:cNvPicPr>
          <p:nvPr/>
        </p:nvPicPr>
        <p:blipFill>
          <a:blip r:embed="rId2"/>
          <a:stretch>
            <a:fillRect/>
          </a:stretch>
        </p:blipFill>
        <p:spPr>
          <a:xfrm>
            <a:off x="3129871" y="1981200"/>
            <a:ext cx="5901777" cy="3794000"/>
          </a:xfrm>
          <a:prstGeom prst="rect">
            <a:avLst/>
          </a:prstGeom>
        </p:spPr>
      </p:pic>
      <p:sp>
        <p:nvSpPr>
          <p:cNvPr id="10" name="TextBox 9"/>
          <p:cNvSpPr txBox="1"/>
          <p:nvPr/>
        </p:nvSpPr>
        <p:spPr>
          <a:xfrm>
            <a:off x="502920" y="5870000"/>
            <a:ext cx="11155680" cy="274320"/>
          </a:xfrm>
          <a:prstGeom prst="rect">
            <a:avLst/>
          </a:prstGeom>
          <a:noFill/>
        </p:spPr>
        <p:txBody>
          <a:bodyPr wrap="square" lIns="45720" tIns="22860" rIns="45720" bIns="22860" anchor="t">
            <a:spAutoFit/>
          </a:bodyPr>
          <a:lstStyle/>
          <a:p>
            <a:pPr algn="l"/>
            <a:r>
              <a:rPr sz="900" b="0" i="1">
                <a:solidFill>
                  <a:srgbClr val="4D4D4D"/>
                </a:solidFill>
                <a:latin typeface="Calibri"/>
              </a:rPr>
              <a:t>Source: Census Bureau Population Estimates Program (PEP), components of change, Johnson County, KS.</a:t>
            </a:r>
          </a:p>
        </p:txBody>
      </p:sp>
      <p:sp>
        <p:nvSpPr>
          <p:cNvPr id="4" name="Rectangle 3"/>
          <p:cNvSpPr/>
          <p:nvPr/>
        </p:nvSpPr>
        <p:spPr>
          <a:xfrm>
            <a:off x="502920" y="6236208"/>
            <a:ext cx="11201400" cy="13716"/>
          </a:xfrm>
          <a:prstGeom prst="rect">
            <a:avLst/>
          </a:prstGeom>
          <a:solidFill>
            <a:srgbClr val="00ADD0"/>
          </a:solidFill>
          <a:ln>
            <a:noFill/>
          </a:ln>
          <a:effectLst/>
        </p:spPr>
        <p:txBody>
          <a:bodyPr rtlCol="0" anchor="ctr"/>
          <a:lstStyle/>
          <a:p>
            <a:pPr algn="ctr"/>
            <a:endParaRPr/>
          </a:p>
        </p:txBody>
      </p:sp>
      <p:pic>
        <p:nvPicPr>
          <p:cNvPr id="5" name="Picture 4" descr="daa-logo.png"/>
          <p:cNvPicPr>
            <a:picLocks noChangeAspect="1"/>
          </p:cNvPicPr>
          <p:nvPr/>
        </p:nvPicPr>
        <p:blipFill>
          <a:blip r:embed="rId3"/>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01 · Context Setting · p. 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920" y="365760"/>
            <a:ext cx="11155680" cy="274320"/>
          </a:xfrm>
          <a:prstGeom prst="rect">
            <a:avLst/>
          </a:prstGeom>
          <a:noFill/>
        </p:spPr>
        <p:txBody>
          <a:bodyPr wrap="square" lIns="45720" tIns="22860" rIns="45720" bIns="22860" anchor="t">
            <a:spAutoFit/>
          </a:bodyPr>
          <a:lstStyle/>
          <a:p>
            <a:pPr algn="l"/>
            <a:r>
              <a:rPr sz="1000" b="1" i="0">
                <a:solidFill>
                  <a:srgbClr val="00ADD0"/>
                </a:solidFill>
                <a:latin typeface="Calibri"/>
              </a:rPr>
              <a:t>01 · CONTEXT SETTING</a:t>
            </a:r>
          </a:p>
        </p:txBody>
      </p:sp>
      <p:sp>
        <p:nvSpPr>
          <p:cNvPr id="3" name="TextBox 2"/>
          <p:cNvSpPr txBox="1"/>
          <p:nvPr/>
        </p:nvSpPr>
        <p:spPr>
          <a:xfrm>
            <a:off x="502920" y="658368"/>
            <a:ext cx="11155680" cy="822960"/>
          </a:xfrm>
          <a:prstGeom prst="rect">
            <a:avLst/>
          </a:prstGeom>
          <a:noFill/>
        </p:spPr>
        <p:txBody>
          <a:bodyPr wrap="square" lIns="45720" tIns="22860" rIns="45720" bIns="22860" anchor="t">
            <a:spAutoFit/>
          </a:bodyPr>
          <a:lstStyle/>
          <a:p>
            <a:pPr algn="l"/>
            <a:r>
              <a:rPr sz="2400" b="1" i="0">
                <a:solidFill>
                  <a:srgbClr val="165788"/>
                </a:solidFill>
                <a:latin typeface="Georgia"/>
              </a:rPr>
              <a:t>Total PK–12 enrollment, 1965 through 2035</a:t>
            </a:r>
          </a:p>
        </p:txBody>
      </p:sp>
      <p:sp>
        <p:nvSpPr>
          <p:cNvPr id="7" name="TextBox 6"/>
          <p:cNvSpPr txBox="1"/>
          <p:nvPr/>
        </p:nvSpPr>
        <p:spPr>
          <a:xfrm>
            <a:off x="502920" y="1500000"/>
            <a:ext cx="11155680" cy="411480"/>
          </a:xfrm>
          <a:prstGeom prst="rect">
            <a:avLst/>
          </a:prstGeom>
          <a:noFill/>
        </p:spPr>
        <p:txBody>
          <a:bodyPr wrap="square" lIns="45720" tIns="22860" rIns="45720" bIns="22860" anchor="t">
            <a:spAutoFit/>
          </a:bodyPr>
          <a:lstStyle/>
          <a:p>
            <a:pPr algn="l"/>
            <a:r>
              <a:rPr sz="1100" b="0" i="1">
                <a:solidFill>
                  <a:srgbClr val="4D4D4D"/>
                </a:solidFill>
                <a:latin typeface="Calibri"/>
              </a:rPr>
              <a:t>Solid line is historical enrollment; dashed segment is the district’s nine-year projection.</a:t>
            </a:r>
          </a:p>
        </p:txBody>
      </p:sp>
      <p:sp>
        <p:nvSpPr>
          <p:cNvPr id="8" name="Rectangle 7"/>
          <p:cNvSpPr/>
          <p:nvPr/>
        </p:nvSpPr>
        <p:spPr>
          <a:xfrm>
            <a:off x="2761010" y="1981200"/>
            <a:ext cx="6639500" cy="3794000"/>
          </a:xfrm>
          <a:prstGeom prst="rect">
            <a:avLst/>
          </a:prstGeom>
          <a:solidFill>
            <a:srgbClr val="F5F7F9"/>
          </a:solidFill>
          <a:ln>
            <a:noFill/>
          </a:ln>
          <a:effectLst/>
        </p:spPr>
        <p:txBody>
          <a:bodyPr rtlCol="0" anchor="ctr"/>
          <a:lstStyle/>
          <a:p>
            <a:pPr algn="ctr"/>
            <a:endParaRPr/>
          </a:p>
        </p:txBody>
      </p:sp>
      <p:pic>
        <p:nvPicPr>
          <p:cNvPr id="9" name="Picture 8"/>
          <p:cNvPicPr>
            <a:picLocks noChangeAspect="1"/>
          </p:cNvPicPr>
          <p:nvPr/>
        </p:nvPicPr>
        <p:blipFill>
          <a:blip r:embed="rId2"/>
          <a:stretch>
            <a:fillRect/>
          </a:stretch>
        </p:blipFill>
        <p:spPr>
          <a:xfrm>
            <a:off x="2761010" y="1981200"/>
            <a:ext cx="6639500" cy="3794000"/>
          </a:xfrm>
          <a:prstGeom prst="rect">
            <a:avLst/>
          </a:prstGeom>
        </p:spPr>
      </p:pic>
      <p:sp>
        <p:nvSpPr>
          <p:cNvPr id="10" name="TextBox 9"/>
          <p:cNvSpPr txBox="1"/>
          <p:nvPr/>
        </p:nvSpPr>
        <p:spPr>
          <a:xfrm>
            <a:off x="502920" y="5870000"/>
            <a:ext cx="11155680" cy="274320"/>
          </a:xfrm>
          <a:prstGeom prst="rect">
            <a:avLst/>
          </a:prstGeom>
          <a:noFill/>
        </p:spPr>
        <p:txBody>
          <a:bodyPr wrap="square" lIns="45720" tIns="22860" rIns="45720" bIns="22860" anchor="t">
            <a:spAutoFit/>
          </a:bodyPr>
          <a:lstStyle/>
          <a:p>
            <a:pPr algn="l"/>
            <a:r>
              <a:rPr sz="900" b="0" i="1">
                <a:solidFill>
                  <a:srgbClr val="4D4D4D"/>
                </a:solidFill>
                <a:latin typeface="Calibri"/>
              </a:rPr>
              <a:t>Source: Olathe Public Schools enrollment records and district enrollment projection model.</a:t>
            </a:r>
          </a:p>
        </p:txBody>
      </p:sp>
      <p:sp>
        <p:nvSpPr>
          <p:cNvPr id="4" name="Rectangle 3"/>
          <p:cNvSpPr/>
          <p:nvPr/>
        </p:nvSpPr>
        <p:spPr>
          <a:xfrm>
            <a:off x="502920" y="6236208"/>
            <a:ext cx="11201400" cy="13716"/>
          </a:xfrm>
          <a:prstGeom prst="rect">
            <a:avLst/>
          </a:prstGeom>
          <a:solidFill>
            <a:srgbClr val="00ADD0"/>
          </a:solidFill>
          <a:ln>
            <a:noFill/>
          </a:ln>
          <a:effectLst/>
        </p:spPr>
        <p:txBody>
          <a:bodyPr rtlCol="0" anchor="ctr"/>
          <a:lstStyle/>
          <a:p>
            <a:pPr algn="ctr"/>
            <a:endParaRPr/>
          </a:p>
        </p:txBody>
      </p:sp>
      <p:pic>
        <p:nvPicPr>
          <p:cNvPr id="5" name="Picture 4" descr="daa-logo.png"/>
          <p:cNvPicPr>
            <a:picLocks noChangeAspect="1"/>
          </p:cNvPicPr>
          <p:nvPr/>
        </p:nvPicPr>
        <p:blipFill>
          <a:blip r:embed="rId3"/>
          <a:stretch>
            <a:fillRect/>
          </a:stretch>
        </p:blipFill>
        <p:spPr>
          <a:xfrm>
            <a:off x="10545775" y="6355080"/>
            <a:ext cx="1143000" cy="300930"/>
          </a:xfrm>
          <a:prstGeom prst="rect">
            <a:avLst/>
          </a:prstGeom>
        </p:spPr>
      </p:pic>
      <p:sp>
        <p:nvSpPr>
          <p:cNvPr id="6" name="TextBox 5"/>
          <p:cNvSpPr txBox="1"/>
          <p:nvPr/>
        </p:nvSpPr>
        <p:spPr>
          <a:xfrm>
            <a:off x="502920" y="6382512"/>
            <a:ext cx="7315200" cy="274320"/>
          </a:xfrm>
          <a:prstGeom prst="rect">
            <a:avLst/>
          </a:prstGeom>
          <a:noFill/>
        </p:spPr>
        <p:txBody>
          <a:bodyPr wrap="square" lIns="45720" tIns="22860" rIns="45720" bIns="22860" anchor="t">
            <a:spAutoFit/>
          </a:bodyPr>
          <a:lstStyle/>
          <a:p>
            <a:pPr algn="l"/>
            <a:r>
              <a:rPr sz="900" b="0" i="1">
                <a:solidFill>
                  <a:srgbClr val="4D4D4D"/>
                </a:solidFill>
                <a:latin typeface="Calibri"/>
              </a:rPr>
              <a:t>01 · Context Setting · p. 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TotalTime>
  <Words>5578</Words>
  <Application>Microsoft Macintosh PowerPoint</Application>
  <PresentationFormat>Widescreen</PresentationFormat>
  <Paragraphs>476</Paragraphs>
  <Slides>48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Chris Dick</cp:lastModifiedBy>
  <cp:revision>7</cp:revision>
  <dcterms:created xsi:type="dcterms:W3CDTF">2013-01-27T09:14:16Z</dcterms:created>
  <dcterms:modified xsi:type="dcterms:W3CDTF">2026-04-28T20:06:00Z</dcterms:modified>
  <cp:category/>
</cp:coreProperties>
</file>